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4"/>
    <p:restoredTop sz="94609"/>
  </p:normalViewPr>
  <p:slideViewPr>
    <p:cSldViewPr snapToGrid="0" snapToObjects="1">
      <p:cViewPr varScale="1">
        <p:scale>
          <a:sx n="160" d="100"/>
          <a:sy n="160"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1903A-E76E-D444-9F84-6C8E8532EC68}"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64102-AC19-6C4F-9AC5-203360CBA4EB}" type="slidenum">
              <a:rPr lang="en-US" smtClean="0"/>
              <a:t>‹#›</a:t>
            </a:fld>
            <a:endParaRPr lang="en-US"/>
          </a:p>
        </p:txBody>
      </p:sp>
    </p:spTree>
    <p:extLst>
      <p:ext uri="{BB962C8B-B14F-4D97-AF65-F5344CB8AC3E}">
        <p14:creationId xmlns:p14="http://schemas.microsoft.com/office/powerpoint/2010/main" val="99149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FF45-1889-E440-8CDB-0E975284E6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913C2E-EC0D-9F4C-B995-5C6B8ADAD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21397-468F-8341-AE73-8874B3DBAB05}"/>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A3A2C798-4F6E-EF4D-B694-69634293B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2B580-11B8-E44B-AD66-0846AE26A110}"/>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755109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CAED-696E-6E4C-815B-42BEB9133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8645F0-4162-604B-A31A-5042F92E98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82DC6-F4D2-B446-A6F8-F1E0773B0873}"/>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B4724B95-D368-7D49-B14C-DDB008254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0D84A-2C7F-EA4E-9687-836DB0CC5B8A}"/>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57542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F5B91-6941-0F4D-9AC3-139C44AC4F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950F04-723E-C940-A1AB-90C52AFD1B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93BB7-8C5F-D34E-8846-28C6D154C30B}"/>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8C279B3E-FE6E-7C44-910D-0740026E1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03E4-2580-A148-8266-081E355CE2F3}"/>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576368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376-0EFD-0245-85E0-77543EE3D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AEB511-185A-5C40-8955-1C529816B1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6CFCE-DA60-6C4C-8F83-5179D2AB69DF}"/>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2E701BB0-266B-7048-A2E2-FFCD94C52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64869-60D9-364B-A02C-59589F8BD143}"/>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203513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9EE6-1124-9C41-849D-845D663C1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D9D7AF-18C2-494A-8235-37766EC65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8F1EBA-3671-5546-BCF5-A1C2CD578EC0}"/>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138F6EEF-3E6A-D548-8DBA-EB287321E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33430-4E49-1F4E-920E-068E6ECA3C1D}"/>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0106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4FEE-C3E8-A84C-89BA-A0C86FB8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3CE929-CEBF-3B45-8D23-33CE6672D2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9E62D-1315-9B40-977F-0AA6C5617A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FA764-CE75-4946-8DA8-27F76B62AC7A}"/>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41D6F1CC-C502-1543-ADA8-F5CAA089D8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DCF34-D28B-3644-A9B8-FF4778AE724E}"/>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97809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3FAF-57DD-514E-8086-531E95754B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25218-9D70-EC49-A106-4633FAEED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8F5E7-3A4E-1147-A0DB-2DA7242481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6DF757-69F1-3348-81A9-9646766FB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6A13D7-4632-DF4F-8D64-6E70977277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CBD7D-5B0A-3846-8A10-A51C742236EA}"/>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8" name="Footer Placeholder 7">
            <a:extLst>
              <a:ext uri="{FF2B5EF4-FFF2-40B4-BE49-F238E27FC236}">
                <a16:creationId xmlns:a16="http://schemas.microsoft.com/office/drawing/2014/main" id="{AE9E42E3-F2E3-3A48-A551-67EB5A86B3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C17B0D-5C40-924F-91AA-DEA0B7D70425}"/>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62281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57C3-8A1E-3749-9D80-D7B3C0C957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2D65EB-431C-0943-9448-E78CFFFD56EB}"/>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4" name="Footer Placeholder 3">
            <a:extLst>
              <a:ext uri="{FF2B5EF4-FFF2-40B4-BE49-F238E27FC236}">
                <a16:creationId xmlns:a16="http://schemas.microsoft.com/office/drawing/2014/main" id="{41E5E134-73CA-F24A-829D-DBBE7572FB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B2B39-28A6-F946-899D-16901B59A752}"/>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391432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04073-32D7-864F-AF2F-669B982555B6}"/>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3" name="Footer Placeholder 2">
            <a:extLst>
              <a:ext uri="{FF2B5EF4-FFF2-40B4-BE49-F238E27FC236}">
                <a16:creationId xmlns:a16="http://schemas.microsoft.com/office/drawing/2014/main" id="{7FE7744B-1718-4349-AFE3-65B6CC8A58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B33CBF-2FE7-8644-8F18-5EBA2BD40D94}"/>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133701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FA-8DDE-944E-8089-2B1DEB73C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695F76-97EF-9B4E-A893-57A9EBC70A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CD16A-D22A-104C-9958-44DD1C0F1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505AE8-3DA4-7D4C-9774-4389AA189552}"/>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1DD5D035-7B57-E94A-BF62-27673072EF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3E76B-D212-0443-B208-213E93A572C4}"/>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40400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3FB0-9B58-764D-A7C3-1CD0EA158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9FF6E9-B67C-934B-AC24-391F9BB68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AF2DE-7F4D-A74C-9EFA-0628E0636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981420-7F99-1841-AB49-B36F021F2AA0}"/>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C2A31258-884A-4C47-AA4F-EC1D91E5F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A4842-BF10-EB48-A39A-A6E3C91906B5}"/>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62477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5443F-E82E-2045-A907-B69326ED96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D53739-C5EC-3E46-92BF-864DCD282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59197-37E0-FE4E-8CC7-5D899400A1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D3CFC249-5429-C040-A4C0-6BF8B14FA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288909-4DDD-9545-9032-B34985900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77B50-F766-894B-A0E9-FAD466169917}" type="slidenum">
              <a:rPr lang="en-US" smtClean="0"/>
              <a:t>‹#›</a:t>
            </a:fld>
            <a:endParaRPr lang="en-US"/>
          </a:p>
        </p:txBody>
      </p:sp>
    </p:spTree>
    <p:extLst>
      <p:ext uri="{BB962C8B-B14F-4D97-AF65-F5344CB8AC3E}">
        <p14:creationId xmlns:p14="http://schemas.microsoft.com/office/powerpoint/2010/main" val="306962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em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8.pn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70.sv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image" Target="../media/image75.emf"/><Relationship Id="rId4" Type="http://schemas.openxmlformats.org/officeDocument/2006/relationships/image" Target="../media/image74.emf"/></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24.png"/></Relationships>
</file>

<file path=ppt/slides/_rels/slide75.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tiff"/></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Azure Cosmos DB Workshop</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14898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286864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a:t>
            </a:r>
          </a:p>
        </p:txBody>
      </p:sp>
      <p:sp>
        <p:nvSpPr>
          <p:cNvPr id="4" name="TextBox 3"/>
          <p:cNvSpPr txBox="1"/>
          <p:nvPr/>
        </p:nvSpPr>
        <p:spPr>
          <a:xfrm>
            <a:off x="5711514" y="2050410"/>
            <a:ext cx="648048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Column, and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Cassandra and Gremlin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7045" y="2005015"/>
            <a:ext cx="3351795" cy="2658320"/>
          </a:xfrm>
          <a:prstGeom prst="rect">
            <a:avLst/>
          </a:prstGeom>
        </p:spPr>
      </p:pic>
    </p:spTree>
    <p:extLst>
      <p:ext uri="{BB962C8B-B14F-4D97-AF65-F5344CB8AC3E}">
        <p14:creationId xmlns:p14="http://schemas.microsoft.com/office/powerpoint/2010/main" val="315352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Industry-leading, enterprise-grade SLAs </a:t>
            </a:r>
          </a:p>
        </p:txBody>
      </p:sp>
      <p:sp>
        <p:nvSpPr>
          <p:cNvPr id="28" name="TextBox 27"/>
          <p:cNvSpPr txBox="1"/>
          <p:nvPr/>
        </p:nvSpPr>
        <p:spPr>
          <a:xfrm>
            <a:off x="5711515" y="2050410"/>
            <a:ext cx="56145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99.99% availability – even with a single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Low-latency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2186" y="2168721"/>
            <a:ext cx="2866002" cy="2317922"/>
          </a:xfrm>
          <a:prstGeom prst="rect">
            <a:avLst/>
          </a:prstGeom>
        </p:spPr>
      </p:pic>
    </p:spTree>
    <p:extLst>
      <p:ext uri="{BB962C8B-B14F-4D97-AF65-F5344CB8AC3E}">
        <p14:creationId xmlns:p14="http://schemas.microsoft.com/office/powerpoint/2010/main" val="3414221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07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Common Use Cases and Scenarios</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39946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www.dnnsoftware.com/Portals/0/PressKit/DNN_fullcolor_pos.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777144" y="1847207"/>
            <a:ext cx="2882784" cy="11386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547360"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Globally Distributed Apps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support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build highly responsive applications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Automatic indexing over flexible schemas to support rich queries over user-defined content</a:t>
            </a:r>
            <a:br>
              <a:rPr lang="en-US" sz="2000" dirty="0">
                <a:solidFill>
                  <a:schemeClr val="bg1"/>
                </a:solidFill>
              </a:rPr>
            </a:br>
            <a:r>
              <a:rPr lang="en-US" sz="2000" dirty="0">
                <a:solidFill>
                  <a:schemeClr val="bg1"/>
                </a:solidFill>
              </a:rPr>
              <a:t>(e.g. custom form builder)</a:t>
            </a:r>
          </a:p>
          <a:p>
            <a:pPr marL="114300">
              <a:lnSpc>
                <a:spcPct val="90000"/>
              </a:lnSpc>
              <a:spcAft>
                <a:spcPts val="600"/>
              </a:spcAft>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043556" y="3872095"/>
            <a:ext cx="1616372" cy="161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12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963675" y="1255943"/>
            <a:ext cx="6848669" cy="411308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3"/>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6" y="1059531"/>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1" y="427842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261610"/>
            </a:xfrm>
            <a:prstGeom prst="rect">
              <a:avLst/>
            </a:prstGeom>
            <a:noFill/>
          </p:spPr>
          <p:txBody>
            <a:bodyPr wrap="square" rtlCol="0">
              <a:spAutoFit/>
            </a:bodyPr>
            <a:lstStyle/>
            <a:p>
              <a:pPr algn="ctr"/>
              <a:endParaRPr lang="en-US" sz="1100" dirty="0">
                <a:latin typeface="Segoe UI Light" panose="020B0502040204020203" pitchFamily="34" charset="0"/>
                <a:cs typeface="Segoe UI Light" panose="020B0502040204020203" pitchFamily="34" charset="0"/>
              </a:endParaRPr>
            </a:p>
          </p:txBody>
        </p:sp>
        <p:sp>
          <p:nvSpPr>
            <p:cNvPr id="77" name="TextBox 76"/>
            <p:cNvSpPr txBox="1"/>
            <p:nvPr/>
          </p:nvSpPr>
          <p:spPr>
            <a:xfrm>
              <a:off x="7258520" y="2428683"/>
              <a:ext cx="2557210" cy="518084"/>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1" y="3924336"/>
              <a:ext cx="255721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Globally distributed</a:t>
              </a:r>
            </a:p>
            <a:p>
              <a:pPr algn="ctr"/>
              <a:r>
                <a:rPr lang="en-US" sz="1100" dirty="0">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2165" y="3142906"/>
            <a:ext cx="680672" cy="680672"/>
          </a:xfrm>
          <a:prstGeom prst="rect">
            <a:avLst/>
          </a:prstGeom>
        </p:spPr>
      </p:pic>
    </p:spTree>
    <p:extLst>
      <p:ext uri="{BB962C8B-B14F-4D97-AF65-F5344CB8AC3E}">
        <p14:creationId xmlns:p14="http://schemas.microsoft.com/office/powerpoint/2010/main" val="1404511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4" name="Picture 8" descr="Image result for toyota logo pn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10214009" y="1588110"/>
            <a:ext cx="1496333" cy="12569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743896" y="365125"/>
            <a:ext cx="4126372" cy="949066"/>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Internet of Things – Telemetry &amp; Sensor Data</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large # of events coming from many devices</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queries and changes feeds for responding quickly to anomalies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support dynamic data coming from many different generations of devices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p:txBody>
      </p:sp>
      <p:pic>
        <p:nvPicPr>
          <p:cNvPr id="14" name="Picture 20" descr="Image result for honeywell logo 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616930" y="3479243"/>
            <a:ext cx="2285695" cy="404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9182" y="5562223"/>
            <a:ext cx="1571625"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2603" y="4518024"/>
            <a:ext cx="2181225"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204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F79F23F4-EBF8-4AED-8C83-E699983B84E2}"/>
              </a:ext>
            </a:extLst>
          </p:cNvPr>
          <p:cNvSpPr txBox="1">
            <a:spLocks/>
          </p:cNvSpPr>
          <p:nvPr/>
        </p:nvSpPr>
        <p:spPr>
          <a:xfrm>
            <a:off x="261922" y="166310"/>
            <a:ext cx="1166233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00" dirty="0">
                <a:solidFill>
                  <a:prstClr val="black"/>
                </a:solidFill>
                <a:latin typeface="Segoe UI Light" panose="020B0502040204020203" pitchFamily="34" charset="0"/>
                <a:cs typeface="Segoe UI Light" panose="020B0502040204020203" pitchFamily="34" charset="0"/>
              </a:rPr>
              <a:t>Internet of Things – Telemetry &amp; Sensor Data</a:t>
            </a:r>
          </a:p>
        </p:txBody>
      </p:sp>
      <p:grpSp>
        <p:nvGrpSpPr>
          <p:cNvPr id="28" name="Group 27">
            <a:extLst>
              <a:ext uri="{FF2B5EF4-FFF2-40B4-BE49-F238E27FC236}">
                <a16:creationId xmlns:a16="http://schemas.microsoft.com/office/drawing/2014/main" id="{32EE1BF1-B74A-4A5D-A84A-57E6A81A6D72}"/>
              </a:ext>
            </a:extLst>
          </p:cNvPr>
          <p:cNvGrpSpPr/>
          <p:nvPr/>
        </p:nvGrpSpPr>
        <p:grpSpPr>
          <a:xfrm>
            <a:off x="1836063" y="2201393"/>
            <a:ext cx="8514050" cy="2855838"/>
            <a:chOff x="1642828" y="3093490"/>
            <a:chExt cx="8514050" cy="2855838"/>
          </a:xfrm>
        </p:grpSpPr>
        <p:cxnSp>
          <p:nvCxnSpPr>
            <p:cNvPr id="17" name="Straight Arrow Connector 16"/>
            <p:cNvCxnSpPr>
              <a:cxnSpLocks/>
            </p:cNvCxnSpPr>
            <p:nvPr/>
          </p:nvCxnSpPr>
          <p:spPr>
            <a:xfrm>
              <a:off x="3909603" y="3791663"/>
              <a:ext cx="53528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5727198" y="3787313"/>
              <a:ext cx="77802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TextBox 69"/>
            <p:cNvSpPr txBox="1"/>
            <p:nvPr/>
          </p:nvSpPr>
          <p:spPr>
            <a:xfrm>
              <a:off x="6063542" y="3905129"/>
              <a:ext cx="2240045" cy="437622"/>
            </a:xfrm>
            <a:prstGeom prst="rect">
              <a:avLst/>
            </a:prstGeom>
            <a:noFill/>
          </p:spPr>
          <p:txBody>
            <a:bodyPr wrap="square" rtlCol="0">
              <a:spAutoFit/>
            </a:bodyPr>
            <a:lstStyle/>
            <a:p>
              <a:pPr algn="ctr" defTabSz="914225"/>
              <a:r>
                <a:rPr lang="en-US" sz="1100" b="1" dirty="0">
                  <a:solidFill>
                    <a:prstClr val="black"/>
                  </a:solidFill>
                  <a:latin typeface="Segoe UI Light" panose="020B0502040204020203" pitchFamily="34" charset="0"/>
                  <a:cs typeface="Segoe UI Light" panose="020B0502040204020203" pitchFamily="34" charset="0"/>
                </a:rPr>
                <a:t>Azure Cosmos DB </a:t>
              </a:r>
              <a:r>
                <a:rPr lang="en-US" sz="1100" dirty="0">
                  <a:solidFill>
                    <a:prstClr val="black"/>
                  </a:solidFill>
                  <a:latin typeface="Segoe UI Light" panose="020B0502040204020203" pitchFamily="34" charset="0"/>
                  <a:cs typeface="Segoe UI Light" panose="020B0502040204020203" pitchFamily="34" charset="0"/>
                </a:rPr>
                <a:t>(</a:t>
              </a:r>
              <a:r>
                <a:rPr lang="en-US" sz="1100" b="1" dirty="0">
                  <a:solidFill>
                    <a:srgbClr val="FF0000"/>
                  </a:solidFill>
                  <a:latin typeface="Segoe UI Light" panose="020B0502040204020203" pitchFamily="34" charset="0"/>
                  <a:cs typeface="Segoe UI Light" panose="020B0502040204020203" pitchFamily="34" charset="0"/>
                </a:rPr>
                <a:t>Hot</a:t>
              </a:r>
              <a:r>
                <a:rPr lang="en-US" sz="1100" dirty="0">
                  <a:solidFill>
                    <a:prstClr val="black"/>
                  </a:solidFill>
                  <a:latin typeface="Segoe UI Light" panose="020B0502040204020203" pitchFamily="34" charset="0"/>
                  <a:cs typeface="Segoe UI Light" panose="020B0502040204020203" pitchFamily="34" charset="0"/>
                </a:rPr>
                <a:t>)</a:t>
              </a:r>
            </a:p>
            <a:p>
              <a:pPr algn="ctr" defTabSz="914225"/>
              <a:r>
                <a:rPr lang="en-US" sz="1100" dirty="0">
                  <a:solidFill>
                    <a:prstClr val="black"/>
                  </a:solidFill>
                  <a:latin typeface="Segoe UI Light" panose="020B0502040204020203" pitchFamily="34" charset="0"/>
                  <a:cs typeface="Segoe UI Light" panose="020B0502040204020203" pitchFamily="34" charset="0"/>
                </a:rPr>
                <a:t>(TTL = 90 days)</a:t>
              </a:r>
            </a:p>
          </p:txBody>
        </p:sp>
        <p:grpSp>
          <p:nvGrpSpPr>
            <p:cNvPr id="103" name="Group 102"/>
            <p:cNvGrpSpPr/>
            <p:nvPr/>
          </p:nvGrpSpPr>
          <p:grpSpPr>
            <a:xfrm>
              <a:off x="1642828" y="3563706"/>
              <a:ext cx="573753" cy="685334"/>
              <a:chOff x="8400574" y="1622089"/>
              <a:chExt cx="640080" cy="764559"/>
            </a:xfrm>
          </p:grpSpPr>
          <p:pic>
            <p:nvPicPr>
              <p:cNvPr id="104" name="Picture 103"/>
              <p:cNvPicPr>
                <a:picLocks noChangeAspect="1"/>
              </p:cNvPicPr>
              <p:nvPr/>
            </p:nvPicPr>
            <p:blipFill>
              <a:blip r:embed="rId2"/>
              <a:stretch>
                <a:fillRect/>
              </a:stretch>
            </p:blipFill>
            <p:spPr>
              <a:xfrm>
                <a:off x="8400574" y="1973262"/>
                <a:ext cx="640080" cy="413386"/>
              </a:xfrm>
              <a:prstGeom prst="rect">
                <a:avLst/>
              </a:prstGeom>
            </p:spPr>
          </p:pic>
          <p:pic>
            <p:nvPicPr>
              <p:cNvPr id="105" name="Picture 104"/>
              <p:cNvPicPr>
                <a:picLocks noChangeAspect="1"/>
              </p:cNvPicPr>
              <p:nvPr/>
            </p:nvPicPr>
            <p:blipFill>
              <a:blip r:embed="rId3"/>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2345453" y="3823573"/>
              <a:ext cx="6177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a:off x="7649251" y="5034593"/>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8147863" y="5500954"/>
              <a:ext cx="2009015" cy="264971"/>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Storage (</a:t>
              </a:r>
              <a:r>
                <a:rPr lang="en-US" sz="1100" dirty="0">
                  <a:solidFill>
                    <a:srgbClr val="00B0F0"/>
                  </a:solidFill>
                  <a:latin typeface="Segoe UI Light" panose="020B0502040204020203" pitchFamily="34" charset="0"/>
                  <a:cs typeface="Segoe UI Light" panose="020B0502040204020203" pitchFamily="34" charset="0"/>
                </a:rPr>
                <a:t>Cold</a:t>
              </a:r>
              <a:r>
                <a:rPr lang="en-US" sz="110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4"/>
            <a:stretch>
              <a:fillRect/>
            </a:stretch>
          </p:blipFill>
          <p:spPr>
            <a:xfrm>
              <a:off x="6703405" y="3093490"/>
              <a:ext cx="852194" cy="852194"/>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a:off x="7183564" y="4377806"/>
              <a:ext cx="0" cy="36483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1790638-2F45-4465-9FBE-19861E90662E}"/>
                </a:ext>
              </a:extLst>
            </p:cNvPr>
            <p:cNvSpPr txBox="1"/>
            <p:nvPr/>
          </p:nvSpPr>
          <p:spPr>
            <a:xfrm>
              <a:off x="2698558" y="3990291"/>
              <a:ext cx="1464924" cy="261610"/>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IoT Hub</a:t>
              </a:r>
            </a:p>
          </p:txBody>
        </p:sp>
        <p:sp>
          <p:nvSpPr>
            <p:cNvPr id="32" name="TextBox 31">
              <a:extLst>
                <a:ext uri="{FF2B5EF4-FFF2-40B4-BE49-F238E27FC236}">
                  <a16:creationId xmlns:a16="http://schemas.microsoft.com/office/drawing/2014/main" id="{9CD418CF-AF84-49C7-9050-8059D5809503}"/>
                </a:ext>
              </a:extLst>
            </p:cNvPr>
            <p:cNvSpPr txBox="1"/>
            <p:nvPr/>
          </p:nvSpPr>
          <p:spPr>
            <a:xfrm>
              <a:off x="4265049" y="3978939"/>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 Spark</a:t>
              </a:r>
            </a:p>
            <a:p>
              <a:pPr algn="ctr" defTabSz="914225"/>
              <a:r>
                <a:rPr lang="en-US" sz="1100" dirty="0">
                  <a:solidFill>
                    <a:prstClr val="black"/>
                  </a:solidFill>
                  <a:latin typeface="Segoe UI Light" panose="020B0502040204020203" pitchFamily="34" charset="0"/>
                  <a:cs typeface="Segoe UI Light" panose="020B0502040204020203" pitchFamily="34" charset="0"/>
                </a:rPr>
                <a:t>(Structured Streaming)</a:t>
              </a:r>
            </a:p>
          </p:txBody>
        </p:sp>
        <p:pic>
          <p:nvPicPr>
            <p:cNvPr id="4" name="Picture 2" descr="http://www.cloudmonix.com/wp-content/uploads/2015/02/Azure-Storage.png">
              <a:extLst>
                <a:ext uri="{FF2B5EF4-FFF2-40B4-BE49-F238E27FC236}">
                  <a16:creationId xmlns:a16="http://schemas.microsoft.com/office/drawing/2014/main" id="{F1A710D7-E1A7-4675-BB7B-00A37AD2C5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2142" y="4687005"/>
              <a:ext cx="669846" cy="669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bricks">
              <a:extLst>
                <a:ext uri="{FF2B5EF4-FFF2-40B4-BE49-F238E27FC236}">
                  <a16:creationId xmlns:a16="http://schemas.microsoft.com/office/drawing/2014/main" id="{C6488BB2-BAEC-4BD7-99EA-D3DA72B9E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7138" y="3302619"/>
              <a:ext cx="1103056" cy="579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iot hub">
              <a:extLst>
                <a:ext uri="{FF2B5EF4-FFF2-40B4-BE49-F238E27FC236}">
                  <a16:creationId xmlns:a16="http://schemas.microsoft.com/office/drawing/2014/main" id="{4F678558-BFB7-4FEF-9894-E6A69D5CCF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030" y="3330102"/>
              <a:ext cx="1128097" cy="5922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09FE2B8-5DDD-42A2-AA95-AD8A441BB6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7853" y="4802434"/>
              <a:ext cx="516032" cy="516032"/>
            </a:xfrm>
            <a:prstGeom prst="rect">
              <a:avLst/>
            </a:prstGeom>
          </p:spPr>
        </p:pic>
        <p:sp>
          <p:nvSpPr>
            <p:cNvPr id="41" name="TextBox 40">
              <a:extLst>
                <a:ext uri="{FF2B5EF4-FFF2-40B4-BE49-F238E27FC236}">
                  <a16:creationId xmlns:a16="http://schemas.microsoft.com/office/drawing/2014/main" id="{4A9D2E8C-8C84-43DF-A005-1CC8BEA23869}"/>
                </a:ext>
              </a:extLst>
            </p:cNvPr>
            <p:cNvSpPr txBox="1"/>
            <p:nvPr/>
          </p:nvSpPr>
          <p:spPr>
            <a:xfrm>
              <a:off x="5868439" y="5518441"/>
              <a:ext cx="2574860"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Function</a:t>
              </a:r>
            </a:p>
            <a:p>
              <a:pPr algn="ctr" defTabSz="914225"/>
              <a:r>
                <a:rPr lang="en-US" sz="1100" dirty="0">
                  <a:solidFill>
                    <a:prstClr val="black"/>
                  </a:solidFill>
                  <a:latin typeface="Segoe UI Light" panose="020B0502040204020203" pitchFamily="34" charset="0"/>
                  <a:cs typeface="Segoe UI Light" panose="020B0502040204020203" pitchFamily="34" charset="0"/>
                </a:rPr>
                <a:t>(triggered via Cosmos DB change feed)</a:t>
              </a:r>
            </a:p>
          </p:txBody>
        </p:sp>
        <p:cxnSp>
          <p:nvCxnSpPr>
            <p:cNvPr id="45" name="Straight Arrow Connector 44">
              <a:extLst>
                <a:ext uri="{FF2B5EF4-FFF2-40B4-BE49-F238E27FC236}">
                  <a16:creationId xmlns:a16="http://schemas.microsoft.com/office/drawing/2014/main" id="{B46CDB86-7F37-4ABE-90F0-CCF914E051F7}"/>
                </a:ext>
              </a:extLst>
            </p:cNvPr>
            <p:cNvCxnSpPr>
              <a:cxnSpLocks/>
            </p:cNvCxnSpPr>
            <p:nvPr/>
          </p:nvCxnSpPr>
          <p:spPr>
            <a:xfrm flipH="1" flipV="1">
              <a:off x="4163482" y="4377806"/>
              <a:ext cx="2539923" cy="6826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CD48BEED-732E-4FC7-A27B-9D2162211A80}"/>
                </a:ext>
              </a:extLst>
            </p:cNvPr>
            <p:cNvCxnSpPr>
              <a:cxnSpLocks/>
            </p:cNvCxnSpPr>
            <p:nvPr/>
          </p:nvCxnSpPr>
          <p:spPr>
            <a:xfrm>
              <a:off x="7649251" y="3811489"/>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BD0CF4DE-2D17-44F1-8FA9-E80A560716C8}"/>
                </a:ext>
              </a:extLst>
            </p:cNvPr>
            <p:cNvSpPr txBox="1"/>
            <p:nvPr/>
          </p:nvSpPr>
          <p:spPr>
            <a:xfrm>
              <a:off x="8487799" y="3915466"/>
              <a:ext cx="129502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 </a:t>
              </a:r>
            </a:p>
            <a:p>
              <a:pPr algn="ctr"/>
              <a:r>
                <a:rPr lang="en-US" sz="1100" dirty="0">
                  <a:latin typeface="Segoe UI Light" panose="020B0502040204020203" pitchFamily="34" charset="0"/>
                  <a:cs typeface="Segoe UI Light" panose="020B0502040204020203" pitchFamily="34" charset="0"/>
                </a:rPr>
                <a:t>(user facing app)</a:t>
              </a:r>
            </a:p>
          </p:txBody>
        </p:sp>
        <p:pic>
          <p:nvPicPr>
            <p:cNvPr id="53" name="Picture 52">
              <a:extLst>
                <a:ext uri="{FF2B5EF4-FFF2-40B4-BE49-F238E27FC236}">
                  <a16:creationId xmlns:a16="http://schemas.microsoft.com/office/drawing/2014/main" id="{5427B1EE-E2C6-4FE4-8608-D7348F16D3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4816" y="3241398"/>
              <a:ext cx="635110" cy="634864"/>
            </a:xfrm>
            <a:prstGeom prst="rect">
              <a:avLst/>
            </a:prstGeom>
          </p:spPr>
        </p:pic>
      </p:grpSp>
    </p:spTree>
    <p:extLst>
      <p:ext uri="{BB962C8B-B14F-4D97-AF65-F5344CB8AC3E}">
        <p14:creationId xmlns:p14="http://schemas.microsoft.com/office/powerpoint/2010/main" val="150878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Retail – Product Catalog &amp; Order Processing</a:t>
            </a:r>
          </a:p>
        </p:txBody>
      </p:sp>
      <p:sp>
        <p:nvSpPr>
          <p:cNvPr id="499" name="TextBox 498"/>
          <p:cNvSpPr txBox="1"/>
          <p:nvPr/>
        </p:nvSpPr>
        <p:spPr>
          <a:xfrm>
            <a:off x="838200" y="2021249"/>
            <a:ext cx="6329333"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Elastic scale to handle seasonal traffic (e.g. Black Friday)</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Low-latency access across multiple geographies to support a global user-base and latency sensitive workloads (e.g. real-time personalization)</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handle diverse product catalogs, orders, and events</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8" name="Picture 4" descr="Image result for jet.com logo png"/>
          <p:cNvPicPr>
            <a:picLocks noChangeAspect="1" noChangeArrowheads="1"/>
          </p:cNvPicPr>
          <p:nvPr/>
        </p:nvPicPr>
        <p:blipFill rotWithShape="1">
          <a:blip r:embed="rId2">
            <a:extLst>
              <a:ext uri="{28A0092B-C50C-407E-A947-70E740481C1C}">
                <a14:useLocalDpi xmlns:a14="http://schemas.microsoft.com/office/drawing/2010/main" val="0"/>
              </a:ext>
            </a:extLst>
          </a:blip>
          <a:srcRect t="8875" r="29448" b="13133"/>
          <a:stretch/>
        </p:blipFill>
        <p:spPr bwMode="auto">
          <a:xfrm>
            <a:off x="9871006" y="2197181"/>
            <a:ext cx="1946066" cy="8949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364" y="745003"/>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057" y="3491744"/>
            <a:ext cx="2551668" cy="7297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3135" y="5604704"/>
            <a:ext cx="1687590" cy="772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8536" y="4756232"/>
            <a:ext cx="1406332" cy="52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387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4"/>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14607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2403758" y="1717056"/>
            <a:ext cx="6858000" cy="2515200"/>
            <a:chOff x="2403758" y="1717056"/>
            <a:chExt cx="7402458" cy="2688076"/>
          </a:xfrm>
        </p:grpSpPr>
        <p:sp>
          <p:nvSpPr>
            <p:cNvPr id="5" name="TextBox 4"/>
            <p:cNvSpPr txBox="1"/>
            <p:nvPr/>
          </p:nvSpPr>
          <p:spPr>
            <a:xfrm>
              <a:off x="3665932" y="2502544"/>
              <a:ext cx="139783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 </a:t>
              </a:r>
            </a:p>
            <a:p>
              <a:pPr algn="ctr"/>
              <a:r>
                <a:rPr lang="en-US" sz="1100" dirty="0">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2"/>
            <a:stretch>
              <a:fillRect/>
            </a:stretch>
          </p:blipFill>
          <p:spPr>
            <a:xfrm>
              <a:off x="4670990" y="3196790"/>
              <a:ext cx="662132" cy="566932"/>
            </a:xfrm>
            <a:prstGeom prst="rect">
              <a:avLst/>
            </a:prstGeom>
          </p:spPr>
        </p:pic>
        <p:sp>
          <p:nvSpPr>
            <p:cNvPr id="7" name="TextBox 6"/>
            <p:cNvSpPr txBox="1"/>
            <p:nvPr/>
          </p:nvSpPr>
          <p:spPr>
            <a:xfrm>
              <a:off x="6466469" y="2506472"/>
              <a:ext cx="1504388"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4" cy="46050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2" y="2476108"/>
              <a:ext cx="119467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41415"/>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5"/>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309" y="1802790"/>
            <a:ext cx="680672" cy="680672"/>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8536" y="3034018"/>
            <a:ext cx="680672" cy="680672"/>
          </a:xfrm>
          <a:prstGeom prst="rect">
            <a:avLst/>
          </a:prstGeom>
        </p:spPr>
      </p:pic>
    </p:spTree>
    <p:extLst>
      <p:ext uri="{BB962C8B-B14F-4D97-AF65-F5344CB8AC3E}">
        <p14:creationId xmlns:p14="http://schemas.microsoft.com/office/powerpoint/2010/main" val="3636695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750239" y="2080614"/>
            <a:ext cx="6792765" cy="3329821"/>
            <a:chOff x="2311973" y="1766793"/>
            <a:chExt cx="6792765" cy="3329821"/>
          </a:xfrm>
        </p:grpSpPr>
        <p:sp>
          <p:nvSpPr>
            <p:cNvPr id="4" name="TextBox 3"/>
            <p:cNvSpPr txBox="1"/>
            <p:nvPr/>
          </p:nvSpPr>
          <p:spPr>
            <a:xfrm>
              <a:off x="2737920" y="1766793"/>
              <a:ext cx="280028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7" y="4660700"/>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N: </a:t>
              </a:r>
              <a:r>
                <a:rPr lang="en-US" sz="1100" dirty="0" err="1">
                  <a:latin typeface="Segoe UI Light" panose="020B0502040204020203" pitchFamily="34" charset="0"/>
                  <a:cs typeface="Segoe UI Light" panose="020B0502040204020203" pitchFamily="34" charset="0"/>
                </a:rPr>
                <a:t>Fufillment</a:t>
              </a:r>
              <a:r>
                <a:rPr lang="en-US" sz="1100" dirty="0">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16488" cy="369332"/>
            </a:xfrm>
            <a:prstGeom prst="rect">
              <a:avLst/>
            </a:prstGeom>
            <a:noFill/>
          </p:spPr>
          <p:txBody>
            <a:bodyPr wrap="none" rtlCol="0">
              <a:spAutoFit/>
            </a:bodyPr>
            <a:lstStyle/>
            <a:p>
              <a:r>
                <a:rPr lang="en-US" dirty="0"/>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232503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Real-time Recommendations</a:t>
            </a:r>
          </a:p>
        </p:txBody>
      </p:sp>
      <p:grpSp>
        <p:nvGrpSpPr>
          <p:cNvPr id="20" name="Group 19">
            <a:extLst>
              <a:ext uri="{FF2B5EF4-FFF2-40B4-BE49-F238E27FC236}">
                <a16:creationId xmlns:a16="http://schemas.microsoft.com/office/drawing/2014/main" id="{4A99A1F2-F95A-4488-B515-8A6ABD6854F9}"/>
              </a:ext>
            </a:extLst>
          </p:cNvPr>
          <p:cNvGrpSpPr/>
          <p:nvPr/>
        </p:nvGrpSpPr>
        <p:grpSpPr>
          <a:xfrm>
            <a:off x="1929515" y="1322575"/>
            <a:ext cx="8439860" cy="4261195"/>
            <a:chOff x="1929515" y="1322575"/>
            <a:chExt cx="8439860" cy="4261195"/>
          </a:xfrm>
        </p:grpSpPr>
        <p:sp>
          <p:nvSpPr>
            <p:cNvPr id="78" name="Rectangle 77">
              <a:extLst>
                <a:ext uri="{FF2B5EF4-FFF2-40B4-BE49-F238E27FC236}">
                  <a16:creationId xmlns:a16="http://schemas.microsoft.com/office/drawing/2014/main" id="{5A3777E1-0452-4889-9093-432098573143}"/>
                </a:ext>
              </a:extLst>
            </p:cNvPr>
            <p:cNvSpPr/>
            <p:nvPr/>
          </p:nvSpPr>
          <p:spPr>
            <a:xfrm>
              <a:off x="4862155" y="3673078"/>
              <a:ext cx="3725204" cy="191069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72D1AEC0-D7C7-4696-A8F5-43A308AD36D6}"/>
                </a:ext>
              </a:extLst>
            </p:cNvPr>
            <p:cNvSpPr/>
            <p:nvPr/>
          </p:nvSpPr>
          <p:spPr>
            <a:xfrm>
              <a:off x="4862154" y="1322575"/>
              <a:ext cx="3725204" cy="173092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9" name="Straight Arrow Connector 48"/>
            <p:cNvCxnSpPr>
              <a:cxnSpLocks/>
            </p:cNvCxnSpPr>
            <p:nvPr/>
          </p:nvCxnSpPr>
          <p:spPr>
            <a:xfrm>
              <a:off x="3312939" y="3053500"/>
              <a:ext cx="60799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5506486" y="2447813"/>
              <a:ext cx="410156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 User Vectors)</a:t>
              </a:r>
            </a:p>
          </p:txBody>
        </p:sp>
        <p:sp>
          <p:nvSpPr>
            <p:cNvPr id="89" name="TextBox 88"/>
            <p:cNvSpPr txBox="1"/>
            <p:nvPr/>
          </p:nvSpPr>
          <p:spPr>
            <a:xfrm>
              <a:off x="3602067" y="3396289"/>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E-commerce Store</a:t>
              </a:r>
            </a:p>
          </p:txBody>
        </p:sp>
        <p:cxnSp>
          <p:nvCxnSpPr>
            <p:cNvPr id="48" name="Straight Arrow Connector 47"/>
            <p:cNvCxnSpPr>
              <a:cxnSpLocks/>
            </p:cNvCxnSpPr>
            <p:nvPr/>
          </p:nvCxnSpPr>
          <p:spPr>
            <a:xfrm>
              <a:off x="6316982" y="4197135"/>
              <a:ext cx="57839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6381888" y="4570801"/>
              <a:ext cx="246144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(Customer Orders)</a:t>
              </a:r>
            </a:p>
          </p:txBody>
        </p:sp>
        <p:pic>
          <p:nvPicPr>
            <p:cNvPr id="27" name="Picture 26"/>
            <p:cNvPicPr>
              <a:picLocks noChangeAspect="1"/>
            </p:cNvPicPr>
            <p:nvPr/>
          </p:nvPicPr>
          <p:blipFill>
            <a:blip r:embed="rId2"/>
            <a:stretch>
              <a:fillRect/>
            </a:stretch>
          </p:blipFill>
          <p:spPr>
            <a:xfrm>
              <a:off x="4028555" y="2756255"/>
              <a:ext cx="725976" cy="628942"/>
            </a:xfrm>
            <a:prstGeom prst="rect">
              <a:avLst/>
            </a:prstGeom>
          </p:spPr>
        </p:pic>
        <p:cxnSp>
          <p:nvCxnSpPr>
            <p:cNvPr id="31" name="Straight Arrow Connector 41"/>
            <p:cNvCxnSpPr>
              <a:cxnSpLocks/>
            </p:cNvCxnSpPr>
            <p:nvPr/>
          </p:nvCxnSpPr>
          <p:spPr>
            <a:xfrm>
              <a:off x="4399374" y="3825848"/>
              <a:ext cx="918294" cy="362301"/>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8197" y="1730493"/>
              <a:ext cx="680672" cy="680672"/>
            </a:xfrm>
            <a:prstGeom prst="rect">
              <a:avLst/>
            </a:prstGeom>
          </p:spPr>
        </p:pic>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8209804" y="2306266"/>
              <a:ext cx="704320" cy="51287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4399374" y="2105143"/>
              <a:ext cx="820827" cy="506178"/>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4612568" y="2447813"/>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(Recommendations API)</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6316981" y="2112638"/>
              <a:ext cx="578397"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5166154" y="1381005"/>
              <a:ext cx="3458447" cy="369332"/>
            </a:xfrm>
            <a:prstGeom prst="rect">
              <a:avLst/>
            </a:prstGeom>
            <a:noFill/>
          </p:spPr>
          <p:txBody>
            <a:bodyPr wrap="none" rtlCol="0">
              <a:spAutoFit/>
            </a:bodyPr>
            <a:lstStyle/>
            <a:p>
              <a:r>
                <a:rPr lang="en-US" dirty="0"/>
                <a:t>Online Recommendations Service</a:t>
              </a:r>
            </a:p>
          </p:txBody>
        </p:sp>
        <p:sp>
          <p:nvSpPr>
            <p:cNvPr id="86" name="TextBox 85">
              <a:extLst>
                <a:ext uri="{FF2B5EF4-FFF2-40B4-BE49-F238E27FC236}">
                  <a16:creationId xmlns:a16="http://schemas.microsoft.com/office/drawing/2014/main" id="{20A303A2-175C-47CD-9A15-3E1A6DAB0066}"/>
                </a:ext>
              </a:extLst>
            </p:cNvPr>
            <p:cNvSpPr txBox="1"/>
            <p:nvPr/>
          </p:nvSpPr>
          <p:spPr>
            <a:xfrm>
              <a:off x="5844605" y="5110781"/>
              <a:ext cx="1951432" cy="369332"/>
            </a:xfrm>
            <a:prstGeom prst="rect">
              <a:avLst/>
            </a:prstGeom>
            <a:noFill/>
          </p:spPr>
          <p:txBody>
            <a:bodyPr wrap="none" rtlCol="0">
              <a:spAutoFit/>
            </a:bodyPr>
            <a:lstStyle/>
            <a:p>
              <a:r>
                <a:rPr lang="en-US" dirty="0"/>
                <a:t>Order Transactions</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2490184" y="2730972"/>
              <a:ext cx="504277" cy="5505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TextBox 87">
              <a:extLst>
                <a:ext uri="{FF2B5EF4-FFF2-40B4-BE49-F238E27FC236}">
                  <a16:creationId xmlns:a16="http://schemas.microsoft.com/office/drawing/2014/main" id="{3383B5DD-68DB-46AC-9E8B-6E20E7637283}"/>
                </a:ext>
              </a:extLst>
            </p:cNvPr>
            <p:cNvSpPr txBox="1"/>
            <p:nvPr/>
          </p:nvSpPr>
          <p:spPr>
            <a:xfrm>
              <a:off x="1929515" y="3312090"/>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Shoppers</a:t>
              </a:r>
            </a:p>
          </p:txBody>
        </p:sp>
        <p:pic>
          <p:nvPicPr>
            <p:cNvPr id="42" name="Picture 41">
              <a:extLst>
                <a:ext uri="{FF2B5EF4-FFF2-40B4-BE49-F238E27FC236}">
                  <a16:creationId xmlns:a16="http://schemas.microsoft.com/office/drawing/2014/main" id="{8A251B3D-D70E-4E76-BB85-BFF706B8AF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2937" y="3839728"/>
              <a:ext cx="680672" cy="680672"/>
            </a:xfrm>
            <a:prstGeom prst="rect">
              <a:avLst/>
            </a:prstGeom>
          </p:spPr>
        </p:pic>
        <p:sp>
          <p:nvSpPr>
            <p:cNvPr id="50" name="TextBox 49">
              <a:extLst>
                <a:ext uri="{FF2B5EF4-FFF2-40B4-BE49-F238E27FC236}">
                  <a16:creationId xmlns:a16="http://schemas.microsoft.com/office/drawing/2014/main" id="{2B15BE6F-9ECC-4B8E-91BE-8ED2C41576B2}"/>
                </a:ext>
              </a:extLst>
            </p:cNvPr>
            <p:cNvSpPr txBox="1"/>
            <p:nvPr/>
          </p:nvSpPr>
          <p:spPr>
            <a:xfrm>
              <a:off x="4621965" y="4570802"/>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(Order Transaction API)</a:t>
              </a:r>
            </a:p>
          </p:txBody>
        </p:sp>
        <p:pic>
          <p:nvPicPr>
            <p:cNvPr id="2" name="Picture 1">
              <a:extLst>
                <a:ext uri="{FF2B5EF4-FFF2-40B4-BE49-F238E27FC236}">
                  <a16:creationId xmlns:a16="http://schemas.microsoft.com/office/drawing/2014/main" id="{C06598E2-7C4D-441C-815E-460AEDEEF5DA}"/>
                </a:ext>
              </a:extLst>
            </p:cNvPr>
            <p:cNvPicPr>
              <a:picLocks noChangeAspect="1"/>
            </p:cNvPicPr>
            <p:nvPr/>
          </p:nvPicPr>
          <p:blipFill>
            <a:blip r:embed="rId4"/>
            <a:stretch>
              <a:fillRect/>
            </a:stretch>
          </p:blipFill>
          <p:spPr>
            <a:xfrm>
              <a:off x="5346374" y="1753268"/>
              <a:ext cx="861387" cy="693311"/>
            </a:xfrm>
            <a:prstGeom prst="rect">
              <a:avLst/>
            </a:prstGeom>
          </p:spPr>
        </p:pic>
        <p:pic>
          <p:nvPicPr>
            <p:cNvPr id="53" name="Picture 52">
              <a:extLst>
                <a:ext uri="{FF2B5EF4-FFF2-40B4-BE49-F238E27FC236}">
                  <a16:creationId xmlns:a16="http://schemas.microsoft.com/office/drawing/2014/main" id="{77951976-6171-4A5C-96C2-8753987A63A9}"/>
                </a:ext>
              </a:extLst>
            </p:cNvPr>
            <p:cNvPicPr>
              <a:picLocks noChangeAspect="1"/>
            </p:cNvPicPr>
            <p:nvPr/>
          </p:nvPicPr>
          <p:blipFill>
            <a:blip r:embed="rId4"/>
            <a:stretch>
              <a:fillRect/>
            </a:stretch>
          </p:blipFill>
          <p:spPr>
            <a:xfrm>
              <a:off x="5344038" y="3837537"/>
              <a:ext cx="861387" cy="693311"/>
            </a:xfrm>
            <a:prstGeom prst="rect">
              <a:avLst/>
            </a:prstGeom>
          </p:spPr>
        </p:pic>
        <p:pic>
          <p:nvPicPr>
            <p:cNvPr id="55" name="Picture 54">
              <a:extLst>
                <a:ext uri="{FF2B5EF4-FFF2-40B4-BE49-F238E27FC236}">
                  <a16:creationId xmlns:a16="http://schemas.microsoft.com/office/drawing/2014/main" id="{A5799D46-E2C0-4EAB-839B-1CE84660FC23}"/>
                </a:ext>
              </a:extLst>
            </p:cNvPr>
            <p:cNvPicPr>
              <a:picLocks noChangeAspect="1"/>
            </p:cNvPicPr>
            <p:nvPr/>
          </p:nvPicPr>
          <p:blipFill>
            <a:blip r:embed="rId5"/>
            <a:stretch>
              <a:fillRect/>
            </a:stretch>
          </p:blipFill>
          <p:spPr>
            <a:xfrm>
              <a:off x="7935902" y="3844613"/>
              <a:ext cx="321675" cy="701009"/>
            </a:xfrm>
            <a:prstGeom prst="rect">
              <a:avLst/>
            </a:prstGeom>
          </p:spPr>
        </p:pic>
        <p:cxnSp>
          <p:nvCxnSpPr>
            <p:cNvPr id="56" name="Straight Arrow Connector 55">
              <a:extLst>
                <a:ext uri="{FF2B5EF4-FFF2-40B4-BE49-F238E27FC236}">
                  <a16:creationId xmlns:a16="http://schemas.microsoft.com/office/drawing/2014/main" id="{31DAF2C8-F330-4E79-84D1-6545C0AC9DC0}"/>
                </a:ext>
              </a:extLst>
            </p:cNvPr>
            <p:cNvCxnSpPr>
              <a:cxnSpLocks/>
            </p:cNvCxnSpPr>
            <p:nvPr/>
          </p:nvCxnSpPr>
          <p:spPr>
            <a:xfrm flipV="1">
              <a:off x="8335402" y="3797844"/>
              <a:ext cx="578722" cy="3992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35EAC524-8AA7-4403-8006-466BB41963CD}"/>
                </a:ext>
              </a:extLst>
            </p:cNvPr>
            <p:cNvSpPr txBox="1"/>
            <p:nvPr/>
          </p:nvSpPr>
          <p:spPr>
            <a:xfrm>
              <a:off x="8672450" y="3416562"/>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Apache Spark on</a:t>
              </a:r>
            </a:p>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a:t>
              </a:r>
            </a:p>
          </p:txBody>
        </p:sp>
        <p:pic>
          <p:nvPicPr>
            <p:cNvPr id="58" name="Picture 4" descr="Image result for azure databricks">
              <a:extLst>
                <a:ext uri="{FF2B5EF4-FFF2-40B4-BE49-F238E27FC236}">
                  <a16:creationId xmlns:a16="http://schemas.microsoft.com/office/drawing/2014/main" id="{851F02F2-1B55-49AB-AA11-305C96ADE0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4475" y="2819137"/>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77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6" descr="Image result for 343 studios games logo pn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8933392" y="3455766"/>
            <a:ext cx="2936876" cy="13153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661845" y="5084534"/>
            <a:ext cx="2208420" cy="11555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533856" y="506196"/>
            <a:ext cx="4336412" cy="10190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8233834" y="1941841"/>
            <a:ext cx="3508448" cy="12454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bg1"/>
                </a:solidFill>
                <a:ea typeface="+mj-ea"/>
                <a:cs typeface="+mj-cs"/>
              </a:rPr>
              <a:t>Multiplayer Gaming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dirty="0">
                <a:solidFill>
                  <a:schemeClr val="bg1"/>
                </a:solidFill>
              </a:rPr>
              <a:t>Business Needs:</a:t>
            </a: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Elastic scale to handle </a:t>
            </a:r>
            <a:r>
              <a:rPr lang="en-US" sz="1900" dirty="0" err="1">
                <a:solidFill>
                  <a:schemeClr val="bg1"/>
                </a:solidFill>
              </a:rPr>
              <a:t>bursty</a:t>
            </a:r>
            <a:r>
              <a:rPr lang="en-US" sz="1900" dirty="0">
                <a:solidFill>
                  <a:schemeClr val="bg1"/>
                </a:solidFill>
              </a:rPr>
              <a:t> traffic on day </a:t>
            </a:r>
            <a:br>
              <a:rPr lang="en-US" sz="1900" dirty="0">
                <a:solidFill>
                  <a:schemeClr val="bg1"/>
                </a:solidFill>
              </a:rPr>
            </a:b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Low-latency queries to support responsive gameplay for a global user-base</a:t>
            </a:r>
            <a:endParaRPr lang="en-US" sz="1900" i="1" dirty="0">
              <a:solidFill>
                <a:schemeClr val="bg1"/>
              </a:solidFill>
            </a:endParaRP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Schema-agnostic storage and indexing allows teams to iterate quickly to fit a demanding ship schedule</a:t>
            </a:r>
          </a:p>
          <a:p>
            <a:pPr marL="342900" indent="-228600">
              <a:lnSpc>
                <a:spcPct val="90000"/>
              </a:lnSpc>
              <a:spcAft>
                <a:spcPts val="600"/>
              </a:spcAft>
              <a:buFont typeface="Arial" panose="020B0604020202020204" pitchFamily="34" charset="0"/>
              <a:buChar char="•"/>
            </a:pPr>
            <a:endParaRPr lang="en-US" sz="1900" i="1"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Change-feeds to support leaderboards and social gameplay</a:t>
            </a:r>
          </a:p>
        </p:txBody>
      </p:sp>
    </p:spTree>
    <p:extLst>
      <p:ext uri="{BB962C8B-B14F-4D97-AF65-F5344CB8AC3E}">
        <p14:creationId xmlns:p14="http://schemas.microsoft.com/office/powerpoint/2010/main" val="33144223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Multiplayer Gaming</a:t>
            </a:r>
          </a:p>
        </p:txBody>
      </p:sp>
      <p:grpSp>
        <p:nvGrpSpPr>
          <p:cNvPr id="2" name="Group 1">
            <a:extLst>
              <a:ext uri="{FF2B5EF4-FFF2-40B4-BE49-F238E27FC236}">
                <a16:creationId xmlns:a16="http://schemas.microsoft.com/office/drawing/2014/main" id="{E3C8452E-C118-437F-94B1-77D2FE5B879E}"/>
              </a:ext>
            </a:extLst>
          </p:cNvPr>
          <p:cNvGrpSpPr/>
          <p:nvPr/>
        </p:nvGrpSpPr>
        <p:grpSpPr>
          <a:xfrm>
            <a:off x="2347141" y="1791050"/>
            <a:ext cx="6980846" cy="3636923"/>
            <a:chOff x="2347141" y="1791050"/>
            <a:chExt cx="6980846" cy="3636923"/>
          </a:xfrm>
        </p:grpSpPr>
        <p:cxnSp>
          <p:nvCxnSpPr>
            <p:cNvPr id="5" name="Straight Arrow Connector 4"/>
            <p:cNvCxnSpPr/>
            <p:nvPr/>
          </p:nvCxnSpPr>
          <p:spPr>
            <a:xfrm flipV="1">
              <a:off x="5688786" y="3289515"/>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06" y="3039249"/>
              <a:ext cx="635110" cy="634864"/>
            </a:xfrm>
            <a:prstGeom prst="rect">
              <a:avLst/>
            </a:prstGeom>
          </p:spPr>
        </p:pic>
        <p:cxnSp>
          <p:nvCxnSpPr>
            <p:cNvPr id="15" name="Straight Arrow Connector 14"/>
            <p:cNvCxnSpPr>
              <a:cxnSpLocks/>
            </p:cNvCxnSpPr>
            <p:nvPr/>
          </p:nvCxnSpPr>
          <p:spPr>
            <a:xfrm>
              <a:off x="2946307" y="3328157"/>
              <a:ext cx="42653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516" y="1791050"/>
              <a:ext cx="635110" cy="634864"/>
            </a:xfrm>
            <a:prstGeom prst="rect">
              <a:avLst/>
            </a:prstGeom>
          </p:spPr>
        </p:pic>
        <p:cxnSp>
          <p:nvCxnSpPr>
            <p:cNvPr id="27" name="Straight Arrow Connector 26"/>
            <p:cNvCxnSpPr>
              <a:cxnSpLocks/>
            </p:cNvCxnSpPr>
            <p:nvPr/>
          </p:nvCxnSpPr>
          <p:spPr>
            <a:xfrm>
              <a:off x="5293307" y="2118270"/>
              <a:ext cx="10115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85882" y="2108481"/>
              <a:ext cx="0" cy="774079"/>
            </a:xfrm>
            <a:prstGeom prst="line">
              <a:avLst/>
            </a:prstGeom>
          </p:spPr>
          <p:style>
            <a:lnRef idx="1">
              <a:schemeClr val="accent3"/>
            </a:lnRef>
            <a:fillRef idx="0">
              <a:schemeClr val="accent3"/>
            </a:fillRef>
            <a:effectRef idx="0">
              <a:schemeClr val="accent3"/>
            </a:effectRef>
            <a:fontRef idx="minor">
              <a:schemeClr val="tx1"/>
            </a:fontRef>
          </p:style>
        </p:cxn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16" y="4272067"/>
              <a:ext cx="635110" cy="634864"/>
            </a:xfrm>
            <a:prstGeom prst="rect">
              <a:avLst/>
            </a:prstGeom>
          </p:spPr>
        </p:pic>
        <p:cxnSp>
          <p:nvCxnSpPr>
            <p:cNvPr id="41" name="Straight Connector 40"/>
            <p:cNvCxnSpPr/>
            <p:nvPr/>
          </p:nvCxnSpPr>
          <p:spPr>
            <a:xfrm>
              <a:off x="6731396" y="3689388"/>
              <a:ext cx="0" cy="476209"/>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096" y="4303357"/>
              <a:ext cx="635110" cy="634864"/>
            </a:xfrm>
            <a:prstGeom prst="rect">
              <a:avLst/>
            </a:prstGeom>
          </p:spPr>
        </p:pic>
        <p:cxnSp>
          <p:nvCxnSpPr>
            <p:cNvPr id="49" name="Straight Arrow Connector 48"/>
            <p:cNvCxnSpPr>
              <a:cxnSpLocks/>
            </p:cNvCxnSpPr>
            <p:nvPr/>
          </p:nvCxnSpPr>
          <p:spPr>
            <a:xfrm>
              <a:off x="4358113" y="3310467"/>
              <a:ext cx="4695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1" y="2972083"/>
              <a:ext cx="430280" cy="778854"/>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85" name="TextBox 84"/>
            <p:cNvSpPr txBox="1"/>
            <p:nvPr/>
          </p:nvSpPr>
          <p:spPr>
            <a:xfrm>
              <a:off x="6629172" y="3572502"/>
              <a:ext cx="1362286"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711147" y="3570443"/>
              <a:ext cx="1545513"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Databricks</a:t>
              </a:r>
            </a:p>
            <a:p>
              <a:pPr algn="ctr"/>
              <a:r>
                <a:rPr lang="en-US" sz="1100" dirty="0">
                  <a:latin typeface="Segoe UI Light" panose="020B0502040204020203" pitchFamily="34" charset="0"/>
                  <a:cs typeface="Segoe UI Light" panose="020B0502040204020203" pitchFamily="34" charset="0"/>
                </a:rPr>
                <a:t>(game analytics)</a:t>
              </a:r>
            </a:p>
          </p:txBody>
        </p:sp>
        <p:sp>
          <p:nvSpPr>
            <p:cNvPr id="88" name="TextBox 87"/>
            <p:cNvSpPr txBox="1"/>
            <p:nvPr/>
          </p:nvSpPr>
          <p:spPr>
            <a:xfrm>
              <a:off x="6409516" y="2315731"/>
              <a:ext cx="871667" cy="2128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710811" y="3706313"/>
              <a:ext cx="1164991"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Apps</a:t>
              </a:r>
            </a:p>
            <a:p>
              <a:pPr algn="ctr"/>
              <a:r>
                <a:rPr lang="en-US" sz="1100" dirty="0">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7099" y="1856157"/>
              <a:ext cx="635110" cy="634864"/>
            </a:xfrm>
            <a:prstGeom prst="rect">
              <a:avLst/>
            </a:prstGeom>
          </p:spPr>
        </p:pic>
        <p:cxnSp>
          <p:nvCxnSpPr>
            <p:cNvPr id="93" name="Straight Arrow Connector 92"/>
            <p:cNvCxnSpPr/>
            <p:nvPr/>
          </p:nvCxnSpPr>
          <p:spPr>
            <a:xfrm flipV="1">
              <a:off x="7281183" y="3285410"/>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340083" y="2113767"/>
              <a:ext cx="541560"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950492" y="2504425"/>
              <a:ext cx="1088323"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661317" y="4985617"/>
              <a:ext cx="1666670"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Notification Hubs</a:t>
              </a:r>
            </a:p>
            <a:p>
              <a:pPr algn="ctr"/>
              <a:r>
                <a:rPr lang="en-US" sz="1100" dirty="0">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6065872" y="4938222"/>
              <a:ext cx="1306271" cy="26857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63941" y="3729363"/>
              <a:ext cx="1097835"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2861" y="3081200"/>
              <a:ext cx="635110" cy="634864"/>
            </a:xfrm>
            <a:prstGeom prst="rect">
              <a:avLst/>
            </a:prstGeom>
          </p:spPr>
        </p:pic>
        <p:cxnSp>
          <p:nvCxnSpPr>
            <p:cNvPr id="45" name="Straight Arrow Connector 44"/>
            <p:cNvCxnSpPr/>
            <p:nvPr/>
          </p:nvCxnSpPr>
          <p:spPr>
            <a:xfrm flipV="1">
              <a:off x="7257422" y="4585393"/>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8410" y="2985685"/>
              <a:ext cx="680672" cy="680672"/>
            </a:xfrm>
            <a:prstGeom prst="rect">
              <a:avLst/>
            </a:prstGeom>
          </p:spPr>
        </p:pic>
        <p:pic>
          <p:nvPicPr>
            <p:cNvPr id="40" name="Picture 4" descr="Image result for azure databricks">
              <a:extLst>
                <a:ext uri="{FF2B5EF4-FFF2-40B4-BE49-F238E27FC236}">
                  <a16:creationId xmlns:a16="http://schemas.microsoft.com/office/drawing/2014/main" id="{66A53BF2-05D6-4892-B250-22C3734C4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2376" y="2985685"/>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769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4" descr="Image result for real madrid logo 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15675" y="2426124"/>
            <a:ext cx="1811442" cy="1811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0168312" y="4559299"/>
            <a:ext cx="1087214" cy="1797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005433" y="100367"/>
            <a:ext cx="2325757" cy="2325757"/>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Customer 360 + Operational Analytics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handle large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Rich queries and automatic indexing over flexible schemas to consolidate data from a variety of sources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864107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TextBox 84"/>
          <p:cNvSpPr txBox="1"/>
          <p:nvPr/>
        </p:nvSpPr>
        <p:spPr>
          <a:xfrm>
            <a:off x="4627368" y="3837033"/>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7637765" y="3837033"/>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Spark on</a:t>
            </a:r>
          </a:p>
          <a:p>
            <a:pPr algn="ctr"/>
            <a:r>
              <a:rPr lang="en-US" sz="1100" dirty="0">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6643061" y="3456632"/>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2046870" y="3192145"/>
            <a:ext cx="1554480" cy="4572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r>
              <a:rPr lang="en-US" sz="1050" baseline="30000" dirty="0"/>
              <a:t>st</a:t>
            </a:r>
            <a:r>
              <a:rPr lang="en-US" sz="1050" dirty="0"/>
              <a:t>-Party and 3</a:t>
            </a:r>
            <a:r>
              <a:rPr lang="en-US" sz="1050" baseline="30000" dirty="0"/>
              <a:t>rd</a:t>
            </a:r>
            <a:r>
              <a:rPr lang="en-US" sz="1050" dirty="0"/>
              <a:t>-Party</a:t>
            </a:r>
          </a:p>
          <a:p>
            <a:pPr algn="ctr"/>
            <a:r>
              <a:rPr lang="en-US" sz="1050" dirty="0"/>
              <a:t>Data Sources</a:t>
            </a:r>
          </a:p>
        </p:txBody>
      </p:sp>
      <p:cxnSp>
        <p:nvCxnSpPr>
          <p:cNvPr id="68" name="Straight Arrow Connector 67"/>
          <p:cNvCxnSpPr>
            <a:cxnSpLocks/>
          </p:cNvCxnSpPr>
          <p:nvPr/>
        </p:nvCxnSpPr>
        <p:spPr>
          <a:xfrm>
            <a:off x="3899581" y="3432440"/>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56" y="3158235"/>
            <a:ext cx="1121974" cy="596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3249" y="3156361"/>
            <a:ext cx="680672" cy="680672"/>
          </a:xfrm>
          <a:prstGeom prst="rect">
            <a:avLst/>
          </a:prstGeom>
        </p:spPr>
      </p:pic>
    </p:spTree>
    <p:extLst>
      <p:ext uri="{BB962C8B-B14F-4D97-AF65-F5344CB8AC3E}">
        <p14:creationId xmlns:p14="http://schemas.microsoft.com/office/powerpoint/2010/main" val="3391083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448387" y="4863264"/>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448387" y="2263660"/>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720501" y="919038"/>
            <a:ext cx="4751000" cy="5019925"/>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192">
                  <a:defRPr/>
                </a:pPr>
                <a:endParaRPr lang="en-US" sz="1100" b="1"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GraphX</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MLlib</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Apache Spark on Databricks</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Connector using SQL API</a:t>
                  </a:r>
                </a:p>
              </p:txBody>
            </p:sp>
          </p:grpSp>
          <p:sp>
            <p:nvSpPr>
              <p:cNvPr id="36" name="TextBox 35"/>
              <p:cNvSpPr txBox="1"/>
              <p:nvPr/>
            </p:nvSpPr>
            <p:spPr>
              <a:xfrm>
                <a:off x="1006214" y="1678467"/>
                <a:ext cx="2338654"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Computation</a:t>
                </a:r>
              </a:p>
            </p:txBody>
          </p:sp>
          <p:sp>
            <p:nvSpPr>
              <p:cNvPr id="37" name="TextBox 36"/>
              <p:cNvSpPr txBox="1"/>
              <p:nvPr/>
            </p:nvSpPr>
            <p:spPr>
              <a:xfrm>
                <a:off x="979424" y="4542853"/>
                <a:ext cx="1982787"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46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751" y="1962680"/>
            <a:ext cx="2738012" cy="1210201"/>
          </a:xfrm>
          <a:prstGeom prst="rect">
            <a:avLst/>
          </a:prstGeom>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a:solidFill>
                  <a:schemeClr val="bg1"/>
                </a:solidFill>
                <a:ea typeface="+mj-ea"/>
                <a:cs typeface="+mj-cs"/>
              </a:rPr>
              <a:t>Messaging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and store messages from a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support global user-base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548" y="721290"/>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9709" y="3789877"/>
            <a:ext cx="2342187" cy="12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953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3"/>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5251784" y="1949116"/>
            <a:ext cx="974558" cy="10995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16416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4"/>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8116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5463997" y="3381987"/>
            <a:ext cx="84656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29474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sp>
        <p:nvSpPr>
          <p:cNvPr id="64" name="Rectangle 63"/>
          <p:cNvSpPr/>
          <p:nvPr/>
        </p:nvSpPr>
        <p:spPr>
          <a:xfrm>
            <a:off x="6498514" y="4625788"/>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498513" y="5740431"/>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9" name="TextBox 68"/>
          <p:cNvSpPr txBox="1"/>
          <p:nvPr/>
        </p:nvSpPr>
        <p:spPr>
          <a:xfrm>
            <a:off x="9652199" y="5738282"/>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8657495" y="5357881"/>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43" y="4865197"/>
            <a:ext cx="780290" cy="780290"/>
          </a:xfrm>
          <a:prstGeom prst="rect">
            <a:avLst/>
          </a:prstGeom>
        </p:spPr>
      </p:pic>
      <p:sp>
        <p:nvSpPr>
          <p:cNvPr id="72" name="TextBox 71"/>
          <p:cNvSpPr txBox="1"/>
          <p:nvPr/>
        </p:nvSpPr>
        <p:spPr>
          <a:xfrm>
            <a:off x="6496811" y="4649789"/>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5421886" y="3887278"/>
            <a:ext cx="804064" cy="13911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6" y="4911399"/>
            <a:ext cx="885980" cy="885980"/>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
        <p:nvSpPr>
          <p:cNvPr id="11" name="Multiplication Sign 10"/>
          <p:cNvSpPr/>
          <p:nvPr/>
        </p:nvSpPr>
        <p:spPr>
          <a:xfrm>
            <a:off x="4387781" y="639666"/>
            <a:ext cx="9193498" cy="160783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683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662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Let’s zoom in Azure Cosmos DB</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83177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Resource Model</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640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62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Key">
            <a:extLst>
              <a:ext uri="{FF2B5EF4-FFF2-40B4-BE49-F238E27FC236}">
                <a16:creationId xmlns:a16="http://schemas.microsoft.com/office/drawing/2014/main" id="{679F79C3-D2D0-46F1-8CE8-5A775B335D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930" y="2170631"/>
            <a:ext cx="914400" cy="914400"/>
          </a:xfrm>
          <a:prstGeom prst="rect">
            <a:avLst/>
          </a:prstGeom>
        </p:spPr>
      </p:pic>
      <p:pic>
        <p:nvPicPr>
          <p:cNvPr id="7" name="Graphic 6" descr="World">
            <a:extLst>
              <a:ext uri="{FF2B5EF4-FFF2-40B4-BE49-F238E27FC236}">
                <a16:creationId xmlns:a16="http://schemas.microsoft.com/office/drawing/2014/main" id="{7605736C-937F-4471-9859-C711F9F897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5930" y="1042432"/>
            <a:ext cx="914400" cy="914400"/>
          </a:xfrm>
          <a:prstGeom prst="rect">
            <a:avLst/>
          </a:prstGeom>
        </p:spPr>
      </p:pic>
      <p:sp>
        <p:nvSpPr>
          <p:cNvPr id="8" name="TextBox 7">
            <a:extLst>
              <a:ext uri="{FF2B5EF4-FFF2-40B4-BE49-F238E27FC236}">
                <a16:creationId xmlns:a16="http://schemas.microsoft.com/office/drawing/2014/main" id="{0EACDD5A-0B15-49CC-AA50-7264AEA1E5E2}"/>
              </a:ext>
            </a:extLst>
          </p:cNvPr>
          <p:cNvSpPr txBox="1"/>
          <p:nvPr/>
        </p:nvSpPr>
        <p:spPr>
          <a:xfrm>
            <a:off x="7768225" y="1293756"/>
            <a:ext cx="21406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********.azure.com</a:t>
            </a:r>
          </a:p>
        </p:txBody>
      </p:sp>
      <p:sp>
        <p:nvSpPr>
          <p:cNvPr id="20" name="TextBox 19">
            <a:extLst>
              <a:ext uri="{FF2B5EF4-FFF2-40B4-BE49-F238E27FC236}">
                <a16:creationId xmlns:a16="http://schemas.microsoft.com/office/drawing/2014/main" id="{04CD5F44-F901-46C9-8145-03B1E0248B16}"/>
              </a:ext>
            </a:extLst>
          </p:cNvPr>
          <p:cNvSpPr txBox="1"/>
          <p:nvPr/>
        </p:nvSpPr>
        <p:spPr>
          <a:xfrm>
            <a:off x="7768225" y="2397094"/>
            <a:ext cx="1348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30A0"/>
                </a:solidFill>
                <a:effectLst/>
                <a:uLnTx/>
                <a:uFillTx/>
                <a:latin typeface="Calibri" panose="020F0502020204030204"/>
                <a:ea typeface="+mn-ea"/>
                <a:cs typeface="+mn-cs"/>
              </a:rPr>
              <a:t>IGeAvVUp</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2381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05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5670107" y="127510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06885B1-FA16-49AE-9D0F-B13C839029C7}"/>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4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6197249" y="248433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9A7906-B8C3-46AC-84D6-940AAAE5C6CF}"/>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8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7502692" y="404860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646FF55-EA7E-4836-9AD9-8EEA7DD12CFB}"/>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48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4983" y="2303342"/>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28" y="2487890"/>
            <a:ext cx="1875328" cy="623188"/>
            <a:chOff x="4305593" y="2273388"/>
            <a:chExt cx="1875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TextBox 332"/>
            <p:cNvSpPr txBox="1"/>
            <p:nvPr/>
          </p:nvSpPr>
          <p:spPr>
            <a:xfrm>
              <a:off x="5068501" y="243514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Table API</a:t>
              </a:r>
            </a:p>
          </p:txBody>
        </p:sp>
      </p:gr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030"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6"/>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6881915" y="2296498"/>
            <a:ext cx="1651121" cy="526743"/>
            <a:chOff x="1907932" y="2479150"/>
            <a:chExt cx="1651121"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21809" cy="369332"/>
            </a:xfrm>
            <a:prstGeom prst="rect">
              <a:avLst/>
            </a:prstGeom>
            <a:noFill/>
          </p:spPr>
          <p:txBody>
            <a:bodyPr wrap="none" rtlCol="0">
              <a:spAutoFit/>
            </a:bodyPr>
            <a:lstStyle/>
            <a:p>
              <a:r>
                <a:rPr lang="en-US" dirty="0">
                  <a:solidFill>
                    <a:schemeClr val="tx1">
                      <a:lumMod val="75000"/>
                      <a:lumOff val="25000"/>
                    </a:scheme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09907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2" y="141949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994429F-F89F-4584-B1A9-1D3F519D1E44}"/>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175351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E382235-86B1-406F-B5E1-53167E6BECA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9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10389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6DA411-5AB6-42A7-B68C-2F3BF7147EEE}"/>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7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488454"/>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18F63C9-A819-4D80-B9AE-70B15FA658D5}"/>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4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8815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C3FC651-DB5F-4142-B448-A72954DECCA1}"/>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7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4585085"/>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5E4749C-B0C1-4727-AC7E-0699A868594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4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449617" y="321639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2" idx="2"/>
            <a:endCxn id="65" idx="0"/>
          </p:cNvCxnSpPr>
          <p:nvPr/>
        </p:nvCxnSpPr>
        <p:spPr>
          <a:xfrm rot="16200000" flipH="1">
            <a:off x="4720571" y="1884607"/>
            <a:ext cx="331861" cy="2331713"/>
          </a:xfrm>
          <a:prstGeom prst="bentConnector3">
            <a:avLst>
              <a:gd name="adj1" fmla="val 52575"/>
            </a:avLst>
          </a:prstGeom>
          <a:ln>
            <a:tailEnd type="triangle"/>
          </a:ln>
        </p:spPr>
        <p:style>
          <a:lnRef idx="1">
            <a:schemeClr val="dk1"/>
          </a:lnRef>
          <a:fillRef idx="0">
            <a:schemeClr val="dk1"/>
          </a:fillRef>
          <a:effectRef idx="0">
            <a:schemeClr val="dk1"/>
          </a:effectRef>
          <a:fontRef idx="minor">
            <a:schemeClr val="tx1"/>
          </a:fontRef>
        </p:style>
      </p:cxnSp>
      <p:sp>
        <p:nvSpPr>
          <p:cNvPr id="69" name="Flowchart: Multidocument 68">
            <a:extLst>
              <a:ext uri="{FF2B5EF4-FFF2-40B4-BE49-F238E27FC236}">
                <a16:creationId xmlns:a16="http://schemas.microsoft.com/office/drawing/2014/main" id="{3D96492A-3AE9-47DB-A43D-C223DACC259C}"/>
              </a:ext>
            </a:extLst>
          </p:cNvPr>
          <p:cNvSpPr/>
          <p:nvPr/>
        </p:nvSpPr>
        <p:spPr>
          <a:xfrm>
            <a:off x="5906554" y="4387969"/>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Permission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70" name="Connector: Elbow 69">
            <a:extLst>
              <a:ext uri="{FF2B5EF4-FFF2-40B4-BE49-F238E27FC236}">
                <a16:creationId xmlns:a16="http://schemas.microsoft.com/office/drawing/2014/main" id="{87674288-6F49-408F-BABE-1D177AEDD1DB}"/>
              </a:ext>
            </a:extLst>
          </p:cNvPr>
          <p:cNvCxnSpPr>
            <a:endCxn id="69" idx="0"/>
          </p:cNvCxnSpPr>
          <p:nvPr/>
        </p:nvCxnSpPr>
        <p:spPr>
          <a:xfrm rot="16200000" flipH="1">
            <a:off x="5895522" y="3774196"/>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945D3C8-2D87-43BD-8307-2162D032B71A}"/>
              </a:ext>
            </a:extLst>
          </p:cNvPr>
          <p:cNvSpPr/>
          <p:nvPr/>
        </p:nvSpPr>
        <p:spPr>
          <a:xfrm>
            <a:off x="2958953" y="2218106"/>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1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9AEA86B-4FD2-45DC-BBBA-177308B776D8}"/>
              </a:ext>
            </a:extLst>
          </p:cNvPr>
          <p:cNvSpPr txBox="1"/>
          <p:nvPr/>
        </p:nvSpPr>
        <p:spPr>
          <a:xfrm>
            <a:off x="5161044" y="3190413"/>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28" name="Group 27">
            <a:extLst>
              <a:ext uri="{FF2B5EF4-FFF2-40B4-BE49-F238E27FC236}">
                <a16:creationId xmlns:a16="http://schemas.microsoft.com/office/drawing/2014/main" id="{D8FF67CB-DB96-49F4-8E59-86208ABF8747}"/>
              </a:ext>
            </a:extLst>
          </p:cNvPr>
          <p:cNvGrpSpPr/>
          <p:nvPr/>
        </p:nvGrpSpPr>
        <p:grpSpPr>
          <a:xfrm>
            <a:off x="5509851" y="3194693"/>
            <a:ext cx="668714" cy="583853"/>
            <a:chOff x="3673943" y="548526"/>
            <a:chExt cx="668714" cy="583853"/>
          </a:xfrm>
        </p:grpSpPr>
        <p:cxnSp>
          <p:nvCxnSpPr>
            <p:cNvPr id="29" name="Straight Connector 28">
              <a:extLst>
                <a:ext uri="{FF2B5EF4-FFF2-40B4-BE49-F238E27FC236}">
                  <a16:creationId xmlns:a16="http://schemas.microsoft.com/office/drawing/2014/main" id="{F9847777-46C9-44DA-9851-8FC649E62125}"/>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0" name="Straight Connector 29">
              <a:extLst>
                <a:ext uri="{FF2B5EF4-FFF2-40B4-BE49-F238E27FC236}">
                  <a16:creationId xmlns:a16="http://schemas.microsoft.com/office/drawing/2014/main" id="{7B470D4E-B17E-45A3-85F1-BE6DA6A6F588}"/>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1" name="Oval 30">
              <a:extLst>
                <a:ext uri="{FF2B5EF4-FFF2-40B4-BE49-F238E27FC236}">
                  <a16:creationId xmlns:a16="http://schemas.microsoft.com/office/drawing/2014/main" id="{E85FC339-A944-41E8-A1BC-D278DA24F96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32A5BC45-AAB2-42EA-BE4A-E6EB9FAAF684}"/>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A1371423-D275-4D28-842C-BD3A1E81572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4" name="Oval 33">
              <a:extLst>
                <a:ext uri="{FF2B5EF4-FFF2-40B4-BE49-F238E27FC236}">
                  <a16:creationId xmlns:a16="http://schemas.microsoft.com/office/drawing/2014/main" id="{9B9192D4-FB3F-4519-9797-01D2B1B4E12C}"/>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Oval 34">
              <a:extLst>
                <a:ext uri="{FF2B5EF4-FFF2-40B4-BE49-F238E27FC236}">
                  <a16:creationId xmlns:a16="http://schemas.microsoft.com/office/drawing/2014/main" id="{8B14F0B7-2398-434A-A5CC-93451B9F628A}"/>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64682C21-1129-4539-97BB-FC026869BFE6}"/>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7" name="Oval 36">
              <a:extLst>
                <a:ext uri="{FF2B5EF4-FFF2-40B4-BE49-F238E27FC236}">
                  <a16:creationId xmlns:a16="http://schemas.microsoft.com/office/drawing/2014/main" id="{33BC107C-8EA2-401A-A799-4C33A54477CE}"/>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2A8919A8-9E06-4EDE-A356-5E16046F7069}"/>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20C0EB9C-F0C2-4731-8E0D-D4B5822B01BC}"/>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F3530328-8179-455A-84D4-AFBFDB7B93E9}"/>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4EB23A45-2500-426B-987F-C664BF320CAB}"/>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C7EAC715-48F8-4303-B108-46443FE653B6}"/>
                </a:ext>
              </a:extLst>
            </p:cNvPr>
            <p:cNvSpPr txBox="1"/>
            <p:nvPr/>
          </p:nvSpPr>
          <p:spPr>
            <a:xfrm>
              <a:off x="3673943"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Collection</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43" name="Group 42">
            <a:extLst>
              <a:ext uri="{FF2B5EF4-FFF2-40B4-BE49-F238E27FC236}">
                <a16:creationId xmlns:a16="http://schemas.microsoft.com/office/drawing/2014/main" id="{7D2940F7-1C6D-4671-8A79-E7D14E423685}"/>
              </a:ext>
            </a:extLst>
          </p:cNvPr>
          <p:cNvGrpSpPr/>
          <p:nvPr/>
        </p:nvGrpSpPr>
        <p:grpSpPr>
          <a:xfrm>
            <a:off x="6010755" y="3209957"/>
            <a:ext cx="668714" cy="568589"/>
            <a:chOff x="4264592" y="563790"/>
            <a:chExt cx="668714" cy="568589"/>
          </a:xfrm>
        </p:grpSpPr>
        <p:grpSp>
          <p:nvGrpSpPr>
            <p:cNvPr id="44" name="Group 43">
              <a:extLst>
                <a:ext uri="{FF2B5EF4-FFF2-40B4-BE49-F238E27FC236}">
                  <a16:creationId xmlns:a16="http://schemas.microsoft.com/office/drawing/2014/main" id="{38C4F96D-EC2A-4451-A8B8-163970EC396C}"/>
                </a:ext>
              </a:extLst>
            </p:cNvPr>
            <p:cNvGrpSpPr/>
            <p:nvPr/>
          </p:nvGrpSpPr>
          <p:grpSpPr>
            <a:xfrm>
              <a:off x="4377331" y="563790"/>
              <a:ext cx="427810" cy="275208"/>
              <a:chOff x="4377331" y="563790"/>
              <a:chExt cx="427810" cy="275208"/>
            </a:xfrm>
          </p:grpSpPr>
          <p:sp>
            <p:nvSpPr>
              <p:cNvPr id="46" name="Oval 45">
                <a:extLst>
                  <a:ext uri="{FF2B5EF4-FFF2-40B4-BE49-F238E27FC236}">
                    <a16:creationId xmlns:a16="http://schemas.microsoft.com/office/drawing/2014/main" id="{1576502A-1A84-4F32-9339-0DE7E2827AD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E95FBC2-7D77-4CEC-8E49-EA01DABF4549}"/>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6CE04B67-C99D-4A77-BE63-DD3B3A43C4BE}"/>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E9710C06-B2B8-435D-B99D-15A3C32F2F8B}"/>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20F51587-8B3B-494F-B1CB-961C28160974}"/>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1" name="Straight Connector 50">
                <a:extLst>
                  <a:ext uri="{FF2B5EF4-FFF2-40B4-BE49-F238E27FC236}">
                    <a16:creationId xmlns:a16="http://schemas.microsoft.com/office/drawing/2014/main" id="{EE545A88-826A-4E37-89C1-996C4FF45836}"/>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696CCB53-32D1-4179-B26B-DC5CA5872C96}"/>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612A2B7A-27F4-4663-B5FA-AE8BC599F888}"/>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5" name="TextBox 44">
              <a:extLst>
                <a:ext uri="{FF2B5EF4-FFF2-40B4-BE49-F238E27FC236}">
                  <a16:creationId xmlns:a16="http://schemas.microsoft.com/office/drawing/2014/main" id="{C1CD78ED-1708-47AC-8F4B-A0D72FF91C15}"/>
                </a:ext>
              </a:extLst>
            </p:cNvPr>
            <p:cNvSpPr txBox="1"/>
            <p:nvPr/>
          </p:nvSpPr>
          <p:spPr>
            <a:xfrm>
              <a:off x="4264592"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Graph</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54" name="Group 53">
            <a:extLst>
              <a:ext uri="{FF2B5EF4-FFF2-40B4-BE49-F238E27FC236}">
                <a16:creationId xmlns:a16="http://schemas.microsoft.com/office/drawing/2014/main" id="{565B7738-8AAC-4CD5-9A10-C598C6747835}"/>
              </a:ext>
            </a:extLst>
          </p:cNvPr>
          <p:cNvGrpSpPr/>
          <p:nvPr/>
        </p:nvGrpSpPr>
        <p:grpSpPr>
          <a:xfrm>
            <a:off x="6512444" y="3224524"/>
            <a:ext cx="668714" cy="554013"/>
            <a:chOff x="4838056" y="578366"/>
            <a:chExt cx="668714" cy="554013"/>
          </a:xfrm>
        </p:grpSpPr>
        <p:cxnSp>
          <p:nvCxnSpPr>
            <p:cNvPr id="55" name="Straight Connector 54">
              <a:extLst>
                <a:ext uri="{FF2B5EF4-FFF2-40B4-BE49-F238E27FC236}">
                  <a16:creationId xmlns:a16="http://schemas.microsoft.com/office/drawing/2014/main" id="{42D0A023-E802-45D0-B145-81B25055A6B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6" name="Oval 55">
              <a:extLst>
                <a:ext uri="{FF2B5EF4-FFF2-40B4-BE49-F238E27FC236}">
                  <a16:creationId xmlns:a16="http://schemas.microsoft.com/office/drawing/2014/main" id="{3DEC6DDA-5C8F-411D-BA71-0E1621568181}"/>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Circle: Hollow 67">
              <a:extLst>
                <a:ext uri="{FF2B5EF4-FFF2-40B4-BE49-F238E27FC236}">
                  <a16:creationId xmlns:a16="http://schemas.microsoft.com/office/drawing/2014/main" id="{C2AE1C02-062D-4982-A9AB-709F4F03EA6F}"/>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B53ED100-FD30-4914-9D8B-BEEF467AE663}"/>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9" name="Oval 58">
              <a:extLst>
                <a:ext uri="{FF2B5EF4-FFF2-40B4-BE49-F238E27FC236}">
                  <a16:creationId xmlns:a16="http://schemas.microsoft.com/office/drawing/2014/main" id="{FDC111CB-3972-471C-BC21-EA513ED854A9}"/>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Circle: Hollow 70">
              <a:extLst>
                <a:ext uri="{FF2B5EF4-FFF2-40B4-BE49-F238E27FC236}">
                  <a16:creationId xmlns:a16="http://schemas.microsoft.com/office/drawing/2014/main" id="{8F24A5EE-2305-4341-800B-F34B71E1DCB8}"/>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C00FBB80-52AF-4E61-B05F-3A8B22CA907C}"/>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2" name="Oval 61">
              <a:extLst>
                <a:ext uri="{FF2B5EF4-FFF2-40B4-BE49-F238E27FC236}">
                  <a16:creationId xmlns:a16="http://schemas.microsoft.com/office/drawing/2014/main" id="{B42403BD-5C0C-4552-827D-06CE8529B55F}"/>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Circle: Hollow 73">
              <a:extLst>
                <a:ext uri="{FF2B5EF4-FFF2-40B4-BE49-F238E27FC236}">
                  <a16:creationId xmlns:a16="http://schemas.microsoft.com/office/drawing/2014/main" id="{2A0F555F-E99D-45E2-A926-B34DEFBF16B4}"/>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8D81C9D7-01E0-42C4-8441-477826F97127}"/>
                </a:ext>
              </a:extLst>
            </p:cNvPr>
            <p:cNvSpPr txBox="1"/>
            <p:nvPr/>
          </p:nvSpPr>
          <p:spPr>
            <a:xfrm>
              <a:off x="4838056"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Table</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65" name="Rectangle 64">
            <a:extLst>
              <a:ext uri="{FF2B5EF4-FFF2-40B4-BE49-F238E27FC236}">
                <a16:creationId xmlns:a16="http://schemas.microsoft.com/office/drawing/2014/main" id="{10E63865-3C2F-4FB5-A7FF-03C02F46393C}"/>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84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11" name="Rectangle 10">
            <a:extLst>
              <a:ext uri="{FF2B5EF4-FFF2-40B4-BE49-F238E27FC236}">
                <a16:creationId xmlns:a16="http://schemas.microsoft.com/office/drawing/2014/main" id="{8BDDFE8E-3DCD-4942-90A3-20120C58453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08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1427147"/>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12E1317-3191-4F4D-AC85-F0766B691DC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7636" y="4861102"/>
            <a:ext cx="643641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What sets Azure Cosmos DB apart</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1151509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28576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A8072F7-4207-46CD-A602-C566341451A9}"/>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D303C2-B5F1-440D-8580-F22328C2029F}"/>
              </a:ext>
            </a:extLst>
          </p:cNvPr>
          <p:cNvSpPr txBox="1"/>
          <p:nvPr/>
        </p:nvSpPr>
        <p:spPr>
          <a:xfrm>
            <a:off x="8877583" y="3455239"/>
            <a:ext cx="323618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Note: Throughput can also be shared across a set of collections</a:t>
            </a:r>
          </a:p>
        </p:txBody>
      </p:sp>
    </p:spTree>
    <p:extLst>
      <p:ext uri="{BB962C8B-B14F-4D97-AF65-F5344CB8AC3E}">
        <p14:creationId xmlns:p14="http://schemas.microsoft.com/office/powerpoint/2010/main" val="186592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4180051"/>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7FE8CBE-F84E-4D62-917B-0E7D0C15116A}"/>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5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72D9962-9DB3-45E8-9B9A-9DD9FC2701FC}"/>
              </a:ext>
            </a:extLst>
          </p:cNvPr>
          <p:cNvSpPr/>
          <p:nvPr/>
        </p:nvSpPr>
        <p:spPr>
          <a:xfrm>
            <a:off x="4197892"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39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5751320" y="4295775"/>
            <a:ext cx="4147917"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1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Multidocument 26">
            <a:extLst>
              <a:ext uri="{FF2B5EF4-FFF2-40B4-BE49-F238E27FC236}">
                <a16:creationId xmlns:a16="http://schemas.microsoft.com/office/drawing/2014/main" id="{047DFB5E-6C8F-4B65-A751-41CCFB8D6DE8}"/>
              </a:ext>
            </a:extLst>
          </p:cNvPr>
          <p:cNvSpPr/>
          <p:nvPr/>
        </p:nvSpPr>
        <p:spPr>
          <a:xfrm>
            <a:off x="10055039" y="4395565"/>
            <a:ext cx="1059678" cy="555477"/>
          </a:xfrm>
          <a:prstGeom prst="flowChartMultidocumen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Conflict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8" name="Connector: Elbow 27">
            <a:extLst>
              <a:ext uri="{FF2B5EF4-FFF2-40B4-BE49-F238E27FC236}">
                <a16:creationId xmlns:a16="http://schemas.microsoft.com/office/drawing/2014/main" id="{5295FCFE-D4E2-4FF5-8046-A0078F72B7D0}"/>
              </a:ext>
            </a:extLst>
          </p:cNvPr>
          <p:cNvCxnSpPr>
            <a:cxnSpLocks/>
            <a:stCxn id="23" idx="2"/>
            <a:endCxn id="27" idx="0"/>
          </p:cNvCxnSpPr>
          <p:nvPr/>
        </p:nvCxnSpPr>
        <p:spPr>
          <a:xfrm rot="16200000" flipH="1">
            <a:off x="7269914" y="1007699"/>
            <a:ext cx="623692" cy="61520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9807211"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System Internals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70537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Tables</a:t>
            </a:r>
            <a:endParaRPr lang="en-US" sz="2200" dirty="0">
              <a:latin typeface="Segoe UI Light" panose="020B0502040204020203" pitchFamily="34" charset="0"/>
              <a:cs typeface="Segoe UI Light" panose="020B0502040204020203" pitchFamily="34" charset="0"/>
            </a:endParaRPr>
          </a:p>
        </p:txBody>
      </p:sp>
      <p:sp>
        <p:nvSpPr>
          <p:cNvPr id="159" name="TextBox 158"/>
          <p:cNvSpPr txBox="1"/>
          <p:nvPr/>
        </p:nvSpPr>
        <p:spPr>
          <a:xfrm>
            <a:off x="4120308" y="3096742"/>
            <a:ext cx="900548"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3"/>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3"/>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3"/>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3"/>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3"/>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3"/>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4"/>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3"/>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3"/>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3"/>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5"/>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5"/>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5"/>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Segoe UI Light" panose="020B0502040204020203" pitchFamily="34" charset="0"/>
                <a:cs typeface="Segoe UI Light" panose="020B0502040204020203" pitchFamily="34" charset="0"/>
              </a:rPr>
              <a:t>…</a:t>
            </a:r>
          </a:p>
        </p:txBody>
      </p:sp>
      <p:grpSp>
        <p:nvGrpSpPr>
          <p:cNvPr id="2" name="Group 1"/>
          <p:cNvGrpSpPr/>
          <p:nvPr/>
        </p:nvGrpSpPr>
        <p:grpSpPr>
          <a:xfrm>
            <a:off x="6095512" y="1999453"/>
            <a:ext cx="5905988" cy="4440072"/>
            <a:chOff x="12191024" y="3998906"/>
            <a:chExt cx="11811976" cy="8880144"/>
          </a:xfrm>
        </p:grpSpPr>
        <p:grpSp>
          <p:nvGrpSpPr>
            <p:cNvPr id="323" name="Group 322"/>
            <p:cNvGrpSpPr/>
            <p:nvPr/>
          </p:nvGrpSpPr>
          <p:grpSpPr>
            <a:xfrm>
              <a:off x="13793511" y="3998906"/>
              <a:ext cx="10209489" cy="8880144"/>
              <a:chOff x="14170479" y="6188874"/>
              <a:chExt cx="10209489" cy="8880144"/>
            </a:xfrm>
          </p:grpSpPr>
          <p:sp>
            <p:nvSpPr>
              <p:cNvPr id="324" name="TextBox 323"/>
              <p:cNvSpPr txBox="1"/>
              <p:nvPr/>
            </p:nvSpPr>
            <p:spPr>
              <a:xfrm>
                <a:off x="14268939" y="10575481"/>
                <a:ext cx="10111029" cy="4493537"/>
              </a:xfrm>
              <a:prstGeom prst="rect">
                <a:avLst/>
              </a:prstGeom>
              <a:noFill/>
            </p:spPr>
            <p:txBody>
              <a:bodyPr wrap="square" rtlCol="0">
                <a:spAutoFit/>
              </a:bodyPr>
              <a:lstStyle/>
              <a:p>
                <a:pPr algn="l"/>
                <a:r>
                  <a:rPr lang="en-US" sz="2000" b="1" dirty="0">
                    <a:latin typeface="Segoe UI Light" panose="020B0502040204020203" pitchFamily="34" charset="0"/>
                    <a:cs typeface="Segoe UI Light" panose="020B0502040204020203" pitchFamily="34" charset="0"/>
                  </a:rPr>
                  <a:t>Resource Partition</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Uniquely belongs to a tenant</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Owns a set of keys</a:t>
                </a:r>
              </a:p>
            </p:txBody>
          </p:sp>
          <p:grpSp>
            <p:nvGrpSpPr>
              <p:cNvPr id="325" name="Group 324"/>
              <p:cNvGrpSpPr/>
              <p:nvPr/>
            </p:nvGrpSpPr>
            <p:grpSpPr>
              <a:xfrm>
                <a:off x="14170479" y="6188874"/>
                <a:ext cx="9782602" cy="4360635"/>
                <a:chOff x="14170479" y="6188874"/>
                <a:chExt cx="9782602" cy="4360635"/>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Leader</a:t>
                  </a:r>
                </a:p>
              </p:txBody>
            </p:sp>
            <p:sp>
              <p:nvSpPr>
                <p:cNvPr id="328" name="TextBox 327"/>
                <p:cNvSpPr txBox="1"/>
                <p:nvPr/>
              </p:nvSpPr>
              <p:spPr>
                <a:xfrm>
                  <a:off x="16589539" y="6723488"/>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29" name="TextBox 328"/>
                <p:cNvSpPr txBox="1"/>
                <p:nvPr/>
              </p:nvSpPr>
              <p:spPr>
                <a:xfrm>
                  <a:off x="16613545" y="7503706"/>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30" name="TextBox 329"/>
                <p:cNvSpPr txBox="1"/>
                <p:nvPr/>
              </p:nvSpPr>
              <p:spPr>
                <a:xfrm>
                  <a:off x="16589539" y="8362306"/>
                  <a:ext cx="2202412"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Forwarder</a:t>
                  </a:r>
                </a:p>
              </p:txBody>
            </p:sp>
            <p:sp>
              <p:nvSpPr>
                <p:cNvPr id="331" name="TextBox 330"/>
                <p:cNvSpPr txBox="1"/>
                <p:nvPr/>
              </p:nvSpPr>
              <p:spPr>
                <a:xfrm>
                  <a:off x="15261041" y="9366803"/>
                  <a:ext cx="2195108" cy="677108"/>
                </a:xfrm>
                <a:prstGeom prst="rect">
                  <a:avLst/>
                </a:prstGeom>
                <a:noFill/>
              </p:spPr>
              <p:txBody>
                <a:bodyPr wrap="square" rtlCol="0">
                  <a:spAutoFit/>
                </a:bodyPr>
                <a:lstStyle/>
                <a:p>
                  <a:r>
                    <a:rPr lang="en-US" sz="1600" dirty="0">
                      <a:solidFill>
                        <a:schemeClr val="bg1"/>
                      </a:solidFill>
                      <a:latin typeface="Segoe UI Light" panose="020B0502040204020203" pitchFamily="34" charset="0"/>
                      <a:cs typeface="Segoe UI Light" panose="020B0502040204020203"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169550"/>
                </a:xfrm>
                <a:prstGeom prst="rect">
                  <a:avLst/>
                </a:prstGeom>
                <a:noFill/>
              </p:spPr>
              <p:txBody>
                <a:bodyPr wrap="square" rtlCol="0">
                  <a:spAutoFit/>
                </a:bodyPr>
                <a:lstStyle/>
                <a:p>
                  <a:pPr algn="l"/>
                  <a:r>
                    <a:rPr lang="en-US" sz="1600" dirty="0">
                      <a:latin typeface="Segoe UI Light" panose="020B0502040204020203" pitchFamily="34" charset="0"/>
                      <a:cs typeface="Segoe UI Light" panose="020B0502040204020203"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Segoe UI Light" panose="020B0502040204020203" pitchFamily="34" charset="0"/>
                <a:cs typeface="Segoe UI Light" panose="020B0502040204020203"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design (</a:t>
            </a:r>
            <a:r>
              <a:rPr lang="en-US" sz="3000" dirty="0"/>
              <a:t>logical</a:t>
            </a: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a:t>
            </a:r>
          </a:p>
        </p:txBody>
      </p:sp>
    </p:spTree>
    <p:custDataLst>
      <p:tags r:id="rId1"/>
    </p:custDataLst>
    <p:extLst>
      <p:ext uri="{BB962C8B-B14F-4D97-AF65-F5344CB8AC3E}">
        <p14:creationId xmlns:p14="http://schemas.microsoft.com/office/powerpoint/2010/main" val="351892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topology (behind the scenes)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905441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Global Distribution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00605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Why Global Distribution</a:t>
            </a:r>
          </a:p>
        </p:txBody>
      </p:sp>
      <p:sp>
        <p:nvSpPr>
          <p:cNvPr id="6" name="TextBox 5"/>
          <p:cNvSpPr txBox="1"/>
          <p:nvPr/>
        </p:nvSpPr>
        <p:spPr>
          <a:xfrm>
            <a:off x="5711514" y="2050410"/>
            <a:ext cx="55660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16136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a:t>
            </a:r>
          </a:p>
        </p:txBody>
      </p:sp>
      <p:sp>
        <p:nvSpPr>
          <p:cNvPr id="6" name="TextBox 5"/>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Multi-homing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90868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2"/>
          <a:stretch>
            <a:fillRect/>
          </a:stretch>
        </p:blipFill>
        <p:spPr>
          <a:xfrm>
            <a:off x="996733" y="0"/>
            <a:ext cx="10198533" cy="6858000"/>
          </a:xfrm>
          <a:prstGeom prst="rect">
            <a:avLst/>
          </a:prstGeom>
        </p:spPr>
      </p:pic>
    </p:spTree>
    <p:extLst>
      <p:ext uri="{BB962C8B-B14F-4D97-AF65-F5344CB8AC3E}">
        <p14:creationId xmlns:p14="http://schemas.microsoft.com/office/powerpoint/2010/main" val="559699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2"/>
          <a:stretch>
            <a:fillRect/>
          </a:stretch>
        </p:blipFill>
        <p:spPr>
          <a:xfrm>
            <a:off x="996733" y="0"/>
            <a:ext cx="10198533"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68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2"/>
          <a:stretch>
            <a:fillRect/>
          </a:stretch>
        </p:blipFill>
        <p:spPr>
          <a:xfrm>
            <a:off x="991546" y="0"/>
            <a:ext cx="10208907"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441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2"/>
          <a:stretch>
            <a:fillRect/>
          </a:stretch>
        </p:blipFill>
        <p:spPr>
          <a:xfrm>
            <a:off x="980897" y="0"/>
            <a:ext cx="10230205" cy="6858000"/>
          </a:xfrm>
          <a:prstGeom prst="rect">
            <a:avLst/>
          </a:prstGeom>
        </p:spPr>
      </p:pic>
    </p:spTree>
    <p:extLst>
      <p:ext uri="{BB962C8B-B14F-4D97-AF65-F5344CB8AC3E}">
        <p14:creationId xmlns:p14="http://schemas.microsoft.com/office/powerpoint/2010/main" val="1570117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2"/>
          <a:stretch>
            <a:fillRect/>
          </a:stretch>
        </p:blipFill>
        <p:spPr>
          <a:xfrm>
            <a:off x="980897" y="0"/>
            <a:ext cx="10230205" cy="68580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4505093" y="594732"/>
            <a:ext cx="765717" cy="371707"/>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015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641" y="3872596"/>
            <a:ext cx="9036121" cy="2347221"/>
          </a:xfrm>
          <a:prstGeom prst="rect">
            <a:avLst/>
          </a:prstGeom>
          <a:ln>
            <a:solidFill>
              <a:srgbClr val="FF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646" y="2906255"/>
            <a:ext cx="474133" cy="508000"/>
          </a:xfrm>
          <a:prstGeom prst="rect">
            <a:avLst/>
          </a:prstGeom>
          <a:ln w="19050">
            <a:solidFill>
              <a:srgbClr val="FF0000"/>
            </a:solidFill>
          </a:ln>
        </p:spPr>
      </p:pic>
      <p:cxnSp>
        <p:nvCxnSpPr>
          <p:cNvPr id="9" name="Curved Connector 8"/>
          <p:cNvCxnSpPr>
            <a:endCxn id="7" idx="0"/>
          </p:cNvCxnSpPr>
          <p:nvPr/>
        </p:nvCxnSpPr>
        <p:spPr>
          <a:xfrm>
            <a:off x="3344336" y="2365721"/>
            <a:ext cx="5039376" cy="540535"/>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985195" y="2653589"/>
            <a:ext cx="5161451" cy="50666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4614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232" y="1644535"/>
            <a:ext cx="474133" cy="508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3120055" y="1763676"/>
            <a:ext cx="179319" cy="449037"/>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3369822" y="2064241"/>
            <a:ext cx="213185" cy="38977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641" y="3882017"/>
            <a:ext cx="9036121" cy="2395624"/>
          </a:xfrm>
          <a:prstGeom prst="rect">
            <a:avLst/>
          </a:prstGeom>
          <a:ln>
            <a:solidFill>
              <a:srgbClr val="FF0000"/>
            </a:solidFill>
          </a:ln>
        </p:spPr>
      </p:pic>
    </p:spTree>
    <p:extLst>
      <p:ext uri="{BB962C8B-B14F-4D97-AF65-F5344CB8AC3E}">
        <p14:creationId xmlns:p14="http://schemas.microsoft.com/office/powerpoint/2010/main" val="22206604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2"/>
          <a:stretch>
            <a:fillRect/>
          </a:stretch>
        </p:blipFill>
        <p:spPr>
          <a:xfrm>
            <a:off x="1295400" y="0"/>
            <a:ext cx="9601200" cy="6858000"/>
          </a:xfrm>
          <a:prstGeom prst="rect">
            <a:avLst/>
          </a:prstGeom>
        </p:spPr>
      </p:pic>
    </p:spTree>
    <p:extLst>
      <p:ext uri="{BB962C8B-B14F-4D97-AF65-F5344CB8AC3E}">
        <p14:creationId xmlns:p14="http://schemas.microsoft.com/office/powerpoint/2010/main" val="3563471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2"/>
          <a:stretch>
            <a:fillRect/>
          </a:stretch>
        </p:blipFill>
        <p:spPr>
          <a:xfrm>
            <a:off x="1295400" y="0"/>
            <a:ext cx="9601200" cy="68580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458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2"/>
          <a:stretch>
            <a:fillRect/>
          </a:stretch>
        </p:blipFill>
        <p:spPr>
          <a:xfrm>
            <a:off x="1242208" y="0"/>
            <a:ext cx="9707584" cy="68580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AF625F-F106-46F3-A3FD-84F119F31554}"/>
              </a:ext>
            </a:extLst>
          </p:cNvPr>
          <p:cNvSpPr txBox="1"/>
          <p:nvPr/>
        </p:nvSpPr>
        <p:spPr>
          <a:xfrm>
            <a:off x="7051964" y="1028971"/>
            <a:ext cx="4787769"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For multi-master enabled accounts – </a:t>
            </a:r>
          </a:p>
          <a:p>
            <a:r>
              <a:rPr lang="en-US" dirty="0"/>
              <a:t>The priority list indicates which is the designated “hub” region for resolving write conflicts.</a:t>
            </a:r>
          </a:p>
        </p:txBody>
      </p:sp>
    </p:spTree>
    <p:extLst>
      <p:ext uri="{BB962C8B-B14F-4D97-AF65-F5344CB8AC3E}">
        <p14:creationId xmlns:p14="http://schemas.microsoft.com/office/powerpoint/2010/main" val="415020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4" y="205041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94" y="1939726"/>
            <a:ext cx="4227928" cy="2775912"/>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63245" y="2315640"/>
            <a:ext cx="4823459" cy="2024083"/>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Reads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Indexed writes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&lt;15ms</a:t>
              </a:r>
            </a:p>
          </p:txBody>
        </p:sp>
      </p:grpSp>
    </p:spTree>
    <p:extLst>
      <p:ext uri="{BB962C8B-B14F-4D97-AF65-F5344CB8AC3E}">
        <p14:creationId xmlns:p14="http://schemas.microsoft.com/office/powerpoint/2010/main" val="46693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2"/>
          <a:stretch>
            <a:fillRect/>
          </a:stretch>
        </p:blipFill>
        <p:spPr>
          <a:xfrm>
            <a:off x="1514475" y="1385887"/>
            <a:ext cx="9163050" cy="4086225"/>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514475" y="4215161"/>
            <a:ext cx="9196039" cy="959005"/>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2"/>
          <a:stretch>
            <a:fillRect/>
          </a:stretch>
        </p:blipFill>
        <p:spPr>
          <a:xfrm>
            <a:off x="3244075" y="0"/>
            <a:ext cx="5703849" cy="6858000"/>
          </a:xfrm>
          <a:prstGeom prst="rect">
            <a:avLst/>
          </a:prstGeom>
        </p:spPr>
      </p:pic>
    </p:spTree>
    <p:extLst>
      <p:ext uri="{BB962C8B-B14F-4D97-AF65-F5344CB8AC3E}">
        <p14:creationId xmlns:p14="http://schemas.microsoft.com/office/powerpoint/2010/main" val="3109954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Consistency</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5743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A</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ID != </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AP</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Consistency w.r.t. Transactions is </a:t>
            </a:r>
            <a:r>
              <a:rPr lang="en-US" sz="1765" b="1" u="sng" dirty="0">
                <a:solidFill>
                  <a:srgbClr val="505050"/>
                </a:solidFill>
                <a:latin typeface="Segoe UI"/>
              </a:rPr>
              <a:t>NOT</a:t>
            </a:r>
            <a:r>
              <a:rPr lang="en-US" sz="1765" dirty="0">
                <a:solidFill>
                  <a:srgbClr val="505050"/>
                </a:solidFill>
                <a:latin typeface="Segoe UI"/>
              </a:rPr>
              <a:t> the same thing as Consistency w.r.t. Replication.</a:t>
            </a:r>
            <a:endParaRPr lang="en-US" sz="1961" dirty="0">
              <a:solidFill>
                <a:srgbClr val="D83B01"/>
              </a:solidFill>
              <a:latin typeface="Segoe UI Light" panose="020B0502040204020203" pitchFamily="34" charset="0"/>
              <a:cs typeface="Segoe UI Light" panose="020B0502040204020203"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a:t>
            </a:r>
            <a:r>
              <a:rPr lang="en-US" i="1" dirty="0" err="1"/>
              <a:t>tx</a:t>
            </a:r>
            <a:endParaRPr lang="en-US" i="1" dirty="0"/>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2974776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dirty="0">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dirty="0">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dirty="0">
                <a:solidFill>
                  <a:prstClr val="black"/>
                </a:solidFill>
              </a:rPr>
              <a:t>(North Europe)</a:t>
            </a:r>
          </a:p>
        </p:txBody>
      </p:sp>
      <mc:AlternateContent xmlns:mc="http://schemas.openxmlformats.org/markup-compatibility/2006" xmlns:p14="http://schemas.microsoft.com/office/powerpoint/2010/main">
        <mc:Choice Requires="p14">
          <p:contentPart p14:bwMode="auto" r:id="rId2">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2886984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mc:AlternateContent xmlns:mc="http://schemas.openxmlformats.org/markup-compatibility/2006" xmlns:p14="http://schemas.microsoft.com/office/powerpoint/2010/main">
        <mc:Choice Requires="p14">
          <p:contentPart p14:bwMode="auto" r:id="rId2">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3309723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Tree>
    <p:extLst>
      <p:ext uri="{BB962C8B-B14F-4D97-AF65-F5344CB8AC3E}">
        <p14:creationId xmlns:p14="http://schemas.microsoft.com/office/powerpoint/2010/main" val="3386550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2100204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033350" y="5561429"/>
            <a:ext cx="755649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What is the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(prioritize 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4059434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3071132" y="5605676"/>
            <a:ext cx="72399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Brewer’s CAP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impossible for distributed data store to simultaneously provide more than 2 out of the following 3 guarantees: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Consistency, Availability, Partition Tolerance</a:t>
            </a:r>
          </a:p>
        </p:txBody>
      </p:sp>
    </p:spTree>
    <p:extLst>
      <p:ext uri="{BB962C8B-B14F-4D97-AF65-F5344CB8AC3E}">
        <p14:creationId xmlns:p14="http://schemas.microsoft.com/office/powerpoint/2010/main" val="278933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Multiple, well-defined consistency choices</a:t>
            </a:r>
          </a:p>
        </p:txBody>
      </p:sp>
      <p:sp>
        <p:nvSpPr>
          <p:cNvPr id="4" name="TextBox 3"/>
          <p:cNvSpPr txBox="1"/>
          <p:nvPr/>
        </p:nvSpPr>
        <p:spPr>
          <a:xfrm>
            <a:off x="5711515" y="2050410"/>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Writing correct distributed applications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Five well-defined consistency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30166" y="1721674"/>
            <a:ext cx="3806812" cy="328648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120" y="1956832"/>
            <a:ext cx="4730858" cy="2516414"/>
          </a:xfrm>
          <a:prstGeom prst="rect">
            <a:avLst/>
          </a:prstGeom>
        </p:spPr>
      </p:pic>
    </p:spTree>
    <p:extLst>
      <p:ext uri="{BB962C8B-B14F-4D97-AF65-F5344CB8AC3E}">
        <p14:creationId xmlns:p14="http://schemas.microsoft.com/office/powerpoint/2010/main" val="2518561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3122023" y="267379"/>
            <a:ext cx="74504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40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371899" y="5561429"/>
            <a:ext cx="28793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1983037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418576" y="5561429"/>
            <a:ext cx="67860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immediately? (prioritize 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 it see the same result as reader A? (quorum impacts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25605858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2248172" y="5578695"/>
            <a:ext cx="82248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PACELC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Tree>
    <p:extLst>
      <p:ext uri="{BB962C8B-B14F-4D97-AF65-F5344CB8AC3E}">
        <p14:creationId xmlns:p14="http://schemas.microsoft.com/office/powerpoint/2010/main" val="4246297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5107"/>
            <a:ext cx="9732962" cy="985837"/>
          </a:xfrm>
        </p:spPr>
        <p:txBody>
          <a:bodyPr/>
          <a:lstStyle/>
          <a:p>
            <a:r>
              <a:rPr lang="en-US" dirty="0"/>
              <a:t>Programmable Data Consistency </a:t>
            </a:r>
          </a:p>
        </p:txBody>
      </p:sp>
      <p:pic>
        <p:nvPicPr>
          <p:cNvPr id="8" name="Picture 2" descr="http://counterinception.com/sites/default/files/pictures/MatrixBluePillRedPi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Calibri Light" panose="020F0302020204030204"/>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Calibri Light" panose="020F0302020204030204"/>
              <a:ea typeface="+mn-ea"/>
              <a:cs typeface="Segoe UI"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96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170342" y="1328738"/>
            <a:ext cx="6608763" cy="4554537"/>
          </a:xfrm>
        </p:spPr>
        <p:txBody>
          <a:bodyPr>
            <a:normAutofit lnSpcReduction="10000"/>
          </a:bodyPr>
          <a:lstStyle/>
          <a:p>
            <a:pPr>
              <a:spcAft>
                <a:spcPts val="551"/>
              </a:spcAft>
            </a:pPr>
            <a:r>
              <a:rPr lang="en-US" sz="2941" dirty="0"/>
              <a:t>Intuitive programming model</a:t>
            </a:r>
          </a:p>
          <a:p>
            <a:pPr>
              <a:spcAft>
                <a:spcPts val="551"/>
              </a:spcAft>
            </a:pPr>
            <a:r>
              <a:rPr lang="en-US" sz="2573" dirty="0"/>
              <a:t>5 Well-defined, consistency models</a:t>
            </a:r>
          </a:p>
          <a:p>
            <a:pPr>
              <a:spcAft>
                <a:spcPts val="1655"/>
              </a:spcAft>
            </a:pPr>
            <a:r>
              <a:rPr lang="en-US" sz="2573" dirty="0"/>
              <a:t>Overridable on a per-request basis</a:t>
            </a:r>
          </a:p>
          <a:p>
            <a:pPr>
              <a:spcAft>
                <a:spcPts val="551"/>
              </a:spcAft>
            </a:pPr>
            <a:endParaRPr lang="en-US" sz="2573" b="1" dirty="0"/>
          </a:p>
          <a:p>
            <a:pPr>
              <a:spcAft>
                <a:spcPts val="551"/>
              </a:spcAft>
            </a:pPr>
            <a:r>
              <a:rPr lang="en-US" sz="2941" dirty="0"/>
              <a:t>Clear tradeoffs</a:t>
            </a:r>
          </a:p>
          <a:p>
            <a:pPr>
              <a:spcAft>
                <a:spcPts val="551"/>
              </a:spcAft>
            </a:pPr>
            <a:r>
              <a:rPr lang="en-US" sz="2573" dirty="0"/>
              <a:t>Latency </a:t>
            </a:r>
          </a:p>
          <a:p>
            <a:pPr>
              <a:spcAft>
                <a:spcPts val="551"/>
              </a:spcAft>
            </a:pPr>
            <a:r>
              <a:rPr lang="en-US" sz="2573" dirty="0"/>
              <a:t>Availability </a:t>
            </a:r>
          </a:p>
          <a:p>
            <a:pPr>
              <a:spcAft>
                <a:spcPts val="551"/>
              </a:spcAft>
            </a:pPr>
            <a:r>
              <a:rPr lang="en-US" sz="2573" dirty="0"/>
              <a:t>Throughput</a:t>
            </a:r>
            <a:endParaRPr lang="en-US" sz="2206" dirty="0"/>
          </a:p>
        </p:txBody>
      </p:sp>
      <p:sp>
        <p:nvSpPr>
          <p:cNvPr id="17" name="Title 16"/>
          <p:cNvSpPr>
            <a:spLocks noGrp="1"/>
          </p:cNvSpPr>
          <p:nvPr>
            <p:ph type="title" idx="4294967295"/>
          </p:nvPr>
        </p:nvSpPr>
        <p:spPr>
          <a:xfrm>
            <a:off x="0" y="123825"/>
            <a:ext cx="10287000" cy="1143000"/>
          </a:xfrm>
        </p:spPr>
        <p:txBody>
          <a:bodyPr/>
          <a:lstStyle/>
          <a:p>
            <a:r>
              <a:rPr lang="en-US" dirty="0"/>
              <a:t>Well-defined consistency models</a:t>
            </a:r>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5115536" y="2730336"/>
            <a:ext cx="6593844" cy="331732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4334430" y="2933407"/>
            <a:ext cx="8287911" cy="366348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3"/>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4"/>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8245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212221" y="2096589"/>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a:effectLst/>
                          <a:latin typeface="segoe-ui_semibold"/>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a:effectLst/>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Linearizability (once operation is complete, it </a:t>
                      </a:r>
                      <a:r>
                        <a:rPr lang="en-US" b="0" u="none" dirty="0">
                          <a:effectLst/>
                        </a:rPr>
                        <a:t>will</a:t>
                      </a:r>
                      <a:r>
                        <a:rPr lang="en-US" dirty="0">
                          <a:effectLst/>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a:effectLst/>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Reads lag behind writes by at most k prefixes or t interval</a:t>
                      </a:r>
                    </a:p>
                    <a:p>
                      <a:pPr fontAlgn="t"/>
                      <a:r>
                        <a:rPr lang="en-US" dirty="0">
                          <a:effectLst/>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dirty="0">
                          <a:effectLst/>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Within a session: monotonic reads, monotonic writes, read-your-writes, write-follows-reads</a:t>
                      </a:r>
                    </a:p>
                    <a:p>
                      <a:pPr fontAlgn="t"/>
                      <a:r>
                        <a:rPr lang="en-US" dirty="0">
                          <a:effectLst/>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dirty="0">
                          <a:effectLst/>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503517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2588623" y="2403064"/>
            <a:ext cx="7014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Bounded-Staleness:</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Bounds are set server-side via the Azure Portal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3"/>
          <a:stretch>
            <a:fillRect/>
          </a:stretch>
        </p:blipFill>
        <p:spPr>
          <a:xfrm>
            <a:off x="2800805" y="2864729"/>
            <a:ext cx="6590391" cy="3523008"/>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4310745"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617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192676" y="3322453"/>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response.SessionToken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992829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Session Consistency: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is controlled using a “session token”.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tokens are automatically cached by the Client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pulled out and used to override other requests (to preserve session between multiple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79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 and throughput</a:t>
            </a:r>
          </a:p>
        </p:txBody>
      </p:sp>
      <p:sp>
        <p:nvSpPr>
          <p:cNvPr id="4" name="TextBox 3"/>
          <p:cNvSpPr txBox="1"/>
          <p:nvPr/>
        </p:nvSpPr>
        <p:spPr>
          <a:xfrm>
            <a:off x="5711514" y="2050410"/>
            <a:ext cx="6392855"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 machine is never a bottle neck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Elastically scale storage (GB to PB) and throughput (100 to 100M </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a:t>
            </a: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 across many machines and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8854" y="1587500"/>
            <a:ext cx="3610833" cy="3075895"/>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2817" y="2061683"/>
            <a:ext cx="4924848" cy="2370188"/>
            <a:chOff x="6572809" y="4415723"/>
            <a:chExt cx="4924848" cy="2370188"/>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15743" y="5172789"/>
              <a:ext cx="17911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05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61829"/>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74767" y="5922810"/>
              <a:ext cx="545342" cy="253916"/>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4949" y="5922810"/>
              <a:ext cx="535724" cy="233847"/>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162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463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Tree>
    <p:extLst>
      <p:ext uri="{BB962C8B-B14F-4D97-AF65-F5344CB8AC3E}">
        <p14:creationId xmlns:p14="http://schemas.microsoft.com/office/powerpoint/2010/main" val="268461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4907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405102" y="3174922"/>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9907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2130</Words>
  <Application>Microsoft Macintosh PowerPoint</Application>
  <PresentationFormat>Widescreen</PresentationFormat>
  <Paragraphs>632</Paragraphs>
  <Slides>91</Slides>
  <Notes>0</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Calibri</vt:lpstr>
      <vt:lpstr>Calibri Light</vt:lpstr>
      <vt:lpstr>Consolas</vt:lpstr>
      <vt:lpstr>Segoe UI</vt:lpstr>
      <vt:lpstr>Segoe UI Light</vt:lpstr>
      <vt:lpstr>Segoe UI Semibold</vt:lpstr>
      <vt:lpstr>Segoe UI Semilight</vt:lpstr>
      <vt:lpstr>segoe-ui_semibold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Programmable Data Consistency </vt:lpstr>
      <vt:lpstr>Well-defined consistency models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Kao</dc:creator>
  <cp:lastModifiedBy>Ray Kao</cp:lastModifiedBy>
  <cp:revision>4</cp:revision>
  <dcterms:created xsi:type="dcterms:W3CDTF">2018-09-19T02:59:46Z</dcterms:created>
  <dcterms:modified xsi:type="dcterms:W3CDTF">2018-09-19T03:14:32Z</dcterms:modified>
</cp:coreProperties>
</file>